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5"/>
  </p:notesMasterIdLst>
  <p:handoutMasterIdLst>
    <p:handoutMasterId r:id="rId26"/>
  </p:handoutMasterIdLst>
  <p:sldIdLst>
    <p:sldId id="258" r:id="rId2"/>
    <p:sldId id="295" r:id="rId3"/>
    <p:sldId id="319" r:id="rId4"/>
    <p:sldId id="320" r:id="rId5"/>
    <p:sldId id="321" r:id="rId6"/>
    <p:sldId id="322" r:id="rId7"/>
    <p:sldId id="275" r:id="rId8"/>
    <p:sldId id="300" r:id="rId9"/>
    <p:sldId id="298" r:id="rId10"/>
    <p:sldId id="299" r:id="rId11"/>
    <p:sldId id="294" r:id="rId12"/>
    <p:sldId id="313" r:id="rId13"/>
    <p:sldId id="262" r:id="rId14"/>
    <p:sldId id="280" r:id="rId15"/>
    <p:sldId id="310" r:id="rId16"/>
    <p:sldId id="323" r:id="rId17"/>
    <p:sldId id="325" r:id="rId18"/>
    <p:sldId id="326" r:id="rId19"/>
    <p:sldId id="327" r:id="rId20"/>
    <p:sldId id="328" r:id="rId21"/>
    <p:sldId id="329" r:id="rId22"/>
    <p:sldId id="324" r:id="rId23"/>
    <p:sldId id="33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08" autoAdjust="0"/>
    <p:restoredTop sz="86375"/>
  </p:normalViewPr>
  <p:slideViewPr>
    <p:cSldViewPr snapToGrid="0" snapToObjects="1">
      <p:cViewPr varScale="1">
        <p:scale>
          <a:sx n="91" d="100"/>
          <a:sy n="91" d="100"/>
        </p:scale>
        <p:origin x="1904"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8" d="100"/>
          <a:sy n="88" d="100"/>
        </p:scale>
        <p:origin x="382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083252-03A3-F947-AC8B-70786AB19739}" type="doc">
      <dgm:prSet loTypeId="urn:microsoft.com/office/officeart/2005/8/layout/cycle7" loCatId="" qsTypeId="urn:microsoft.com/office/officeart/2005/8/quickstyle/simple4" qsCatId="simple" csTypeId="urn:microsoft.com/office/officeart/2005/8/colors/accent1_2" csCatId="accent1" phldr="1"/>
      <dgm:spPr/>
      <dgm:t>
        <a:bodyPr/>
        <a:lstStyle/>
        <a:p>
          <a:endParaRPr lang="es-ES_tradnl"/>
        </a:p>
      </dgm:t>
    </dgm:pt>
    <dgm:pt modelId="{862D8A6A-64CF-9446-963B-EFF3F107F743}">
      <dgm:prSet phldrT="[Text]" custT="1"/>
      <dgm:spPr/>
      <dgm:t>
        <a:bodyPr/>
        <a:lstStyle/>
        <a:p>
          <a:r>
            <a:rPr lang="es-ES_tradnl" sz="2000" dirty="0">
              <a:latin typeface="Roboto" panose="02000000000000000000" pitchFamily="2" charset="0"/>
              <a:ea typeface="Roboto" panose="02000000000000000000" pitchFamily="2" charset="0"/>
            </a:rPr>
            <a:t>Preparación</a:t>
          </a:r>
        </a:p>
      </dgm:t>
    </dgm:pt>
    <dgm:pt modelId="{560A1658-3171-9D44-8B57-407E1B30B23D}" type="parTrans" cxnId="{DB952514-9C6D-0A4F-81F6-03DBEC89F79F}">
      <dgm:prSet/>
      <dgm:spPr/>
      <dgm:t>
        <a:bodyPr/>
        <a:lstStyle/>
        <a:p>
          <a:endParaRPr lang="es-ES_tradnl"/>
        </a:p>
      </dgm:t>
    </dgm:pt>
    <dgm:pt modelId="{6C92C9EB-FFB5-104C-8108-D6DC11120A65}" type="sibTrans" cxnId="{DB952514-9C6D-0A4F-81F6-03DBEC89F79F}">
      <dgm:prSet custT="1"/>
      <dgm:spPr/>
      <dgm:t>
        <a:bodyPr/>
        <a:lstStyle/>
        <a:p>
          <a:endParaRPr lang="es-ES_tradnl" sz="2000"/>
        </a:p>
      </dgm:t>
    </dgm:pt>
    <dgm:pt modelId="{344ECC77-122E-CC4E-A588-E11754E091C6}">
      <dgm:prSet phldrT="[Text]" custT="1"/>
      <dgm:spPr/>
      <dgm:t>
        <a:bodyPr/>
        <a:lstStyle/>
        <a:p>
          <a:r>
            <a:rPr lang="es-ES_tradnl" sz="2000" dirty="0">
              <a:latin typeface="Roboto" panose="02000000000000000000" pitchFamily="2" charset="0"/>
              <a:ea typeface="Roboto" panose="02000000000000000000" pitchFamily="2" charset="0"/>
            </a:rPr>
            <a:t>Necesidades</a:t>
          </a:r>
        </a:p>
      </dgm:t>
    </dgm:pt>
    <dgm:pt modelId="{A73A3195-67A4-9C4A-B525-E1EFA55E6C86}" type="parTrans" cxnId="{7CA072D4-8F9D-0E43-B943-B7FD91841628}">
      <dgm:prSet/>
      <dgm:spPr/>
      <dgm:t>
        <a:bodyPr/>
        <a:lstStyle/>
        <a:p>
          <a:endParaRPr lang="es-ES_tradnl"/>
        </a:p>
      </dgm:t>
    </dgm:pt>
    <dgm:pt modelId="{29EE53F4-C680-BD47-9D5F-6B917227E007}" type="sibTrans" cxnId="{7CA072D4-8F9D-0E43-B943-B7FD91841628}">
      <dgm:prSet/>
      <dgm:spPr/>
      <dgm:t>
        <a:bodyPr/>
        <a:lstStyle/>
        <a:p>
          <a:endParaRPr lang="es-ES_tradnl"/>
        </a:p>
      </dgm:t>
    </dgm:pt>
    <dgm:pt modelId="{664017C6-497B-714C-BA2D-F8AB4C06C63E}">
      <dgm:prSet phldrT="[Text]" custT="1"/>
      <dgm:spPr/>
      <dgm:t>
        <a:bodyPr/>
        <a:lstStyle/>
        <a:p>
          <a:r>
            <a:rPr lang="es-ES_tradnl" sz="2000" dirty="0">
              <a:latin typeface="Roboto" panose="02000000000000000000" pitchFamily="2" charset="0"/>
              <a:ea typeface="Roboto" panose="02000000000000000000" pitchFamily="2" charset="0"/>
            </a:rPr>
            <a:t>Ejecución</a:t>
          </a:r>
        </a:p>
      </dgm:t>
    </dgm:pt>
    <dgm:pt modelId="{FA352770-AF52-FB43-8B07-FEEED0290851}" type="parTrans" cxnId="{96CF4C32-00F4-E84A-BF56-D20EACEA0501}">
      <dgm:prSet/>
      <dgm:spPr/>
      <dgm:t>
        <a:bodyPr/>
        <a:lstStyle/>
        <a:p>
          <a:endParaRPr lang="es-ES_tradnl"/>
        </a:p>
      </dgm:t>
    </dgm:pt>
    <dgm:pt modelId="{9CAFA36C-5520-B145-ABC7-C8D8948975AC}" type="sibTrans" cxnId="{96CF4C32-00F4-E84A-BF56-D20EACEA0501}">
      <dgm:prSet custT="1"/>
      <dgm:spPr/>
      <dgm:t>
        <a:bodyPr/>
        <a:lstStyle/>
        <a:p>
          <a:endParaRPr lang="es-ES_tradnl" sz="2000"/>
        </a:p>
      </dgm:t>
    </dgm:pt>
    <dgm:pt modelId="{1099BBBA-5784-E14B-A58E-FAF7AFD8E9D0}">
      <dgm:prSet phldrT="[Text]" custT="1"/>
      <dgm:spPr/>
      <dgm:t>
        <a:bodyPr/>
        <a:lstStyle/>
        <a:p>
          <a:r>
            <a:rPr lang="es-ES_tradnl" sz="2000" dirty="0">
              <a:latin typeface="Roboto" panose="02000000000000000000" pitchFamily="2" charset="0"/>
              <a:ea typeface="Roboto" panose="02000000000000000000" pitchFamily="2" charset="0"/>
            </a:rPr>
            <a:t>Puesta en escena</a:t>
          </a:r>
        </a:p>
      </dgm:t>
    </dgm:pt>
    <dgm:pt modelId="{887990CB-4E02-164C-B47C-641A7D304484}" type="parTrans" cxnId="{F81FB1B2-0DDD-794B-BF78-3619EA13596A}">
      <dgm:prSet/>
      <dgm:spPr/>
      <dgm:t>
        <a:bodyPr/>
        <a:lstStyle/>
        <a:p>
          <a:endParaRPr lang="es-ES_tradnl"/>
        </a:p>
      </dgm:t>
    </dgm:pt>
    <dgm:pt modelId="{B71C9DE2-C303-FE4F-97A3-10E8342BD804}" type="sibTrans" cxnId="{F81FB1B2-0DDD-794B-BF78-3619EA13596A}">
      <dgm:prSet/>
      <dgm:spPr/>
      <dgm:t>
        <a:bodyPr/>
        <a:lstStyle/>
        <a:p>
          <a:endParaRPr lang="es-ES_tradnl"/>
        </a:p>
      </dgm:t>
    </dgm:pt>
    <dgm:pt modelId="{EA7B8E1E-984D-8C43-B9DC-ABBEC5E6CF18}">
      <dgm:prSet phldrT="[Text]" custT="1"/>
      <dgm:spPr/>
      <dgm:t>
        <a:bodyPr/>
        <a:lstStyle/>
        <a:p>
          <a:r>
            <a:rPr lang="es-ES_tradnl" sz="2000" dirty="0">
              <a:latin typeface="Roboto" panose="02000000000000000000" pitchFamily="2" charset="0"/>
              <a:ea typeface="Roboto" panose="02000000000000000000" pitchFamily="2" charset="0"/>
            </a:rPr>
            <a:t>Evaluación</a:t>
          </a:r>
        </a:p>
      </dgm:t>
    </dgm:pt>
    <dgm:pt modelId="{5C025AAD-7DCD-1549-80F3-C442EACCA3E0}" type="parTrans" cxnId="{C322FC48-C655-3A45-B318-0B61BCB525A6}">
      <dgm:prSet/>
      <dgm:spPr/>
      <dgm:t>
        <a:bodyPr/>
        <a:lstStyle/>
        <a:p>
          <a:endParaRPr lang="es-ES_tradnl"/>
        </a:p>
      </dgm:t>
    </dgm:pt>
    <dgm:pt modelId="{210A0ED6-4242-0245-A5F2-4512BD05F4D4}" type="sibTrans" cxnId="{C322FC48-C655-3A45-B318-0B61BCB525A6}">
      <dgm:prSet custT="1"/>
      <dgm:spPr/>
      <dgm:t>
        <a:bodyPr/>
        <a:lstStyle/>
        <a:p>
          <a:endParaRPr lang="es-ES_tradnl" sz="2000"/>
        </a:p>
      </dgm:t>
    </dgm:pt>
    <dgm:pt modelId="{9B4D5225-B9AB-C547-9AD7-FE6ADA148D34}">
      <dgm:prSet phldrT="[Text]" custT="1"/>
      <dgm:spPr/>
      <dgm:t>
        <a:bodyPr/>
        <a:lstStyle/>
        <a:p>
          <a:r>
            <a:rPr lang="es-ES_tradnl" sz="2000" dirty="0">
              <a:latin typeface="Roboto" panose="02000000000000000000" pitchFamily="2" charset="0"/>
              <a:ea typeface="Roboto" panose="02000000000000000000" pitchFamily="2" charset="0"/>
            </a:rPr>
            <a:t>Objetivo</a:t>
          </a:r>
        </a:p>
      </dgm:t>
    </dgm:pt>
    <dgm:pt modelId="{8FC8ECD0-5024-5748-81B8-1F4AD4449963}" type="parTrans" cxnId="{4F3112C3-5842-9B47-836E-8CF6AE7BE643}">
      <dgm:prSet/>
      <dgm:spPr/>
      <dgm:t>
        <a:bodyPr/>
        <a:lstStyle/>
        <a:p>
          <a:endParaRPr lang="es-ES_tradnl"/>
        </a:p>
      </dgm:t>
    </dgm:pt>
    <dgm:pt modelId="{8D9F11C1-9B92-7945-9D0A-1DB23BFFFAEF}" type="sibTrans" cxnId="{4F3112C3-5842-9B47-836E-8CF6AE7BE643}">
      <dgm:prSet/>
      <dgm:spPr/>
      <dgm:t>
        <a:bodyPr/>
        <a:lstStyle/>
        <a:p>
          <a:endParaRPr lang="es-ES_tradnl"/>
        </a:p>
      </dgm:t>
    </dgm:pt>
    <dgm:pt modelId="{443992FE-79E0-144B-8DB0-AA02766FE839}">
      <dgm:prSet phldrT="[Text]" custT="1"/>
      <dgm:spPr/>
      <dgm:t>
        <a:bodyPr/>
        <a:lstStyle/>
        <a:p>
          <a:r>
            <a:rPr lang="es-ES_tradnl" sz="2000" dirty="0">
              <a:latin typeface="Roboto" panose="02000000000000000000" pitchFamily="2" charset="0"/>
              <a:ea typeface="Roboto" panose="02000000000000000000" pitchFamily="2" charset="0"/>
            </a:rPr>
            <a:t>Elaboración</a:t>
          </a:r>
        </a:p>
      </dgm:t>
    </dgm:pt>
    <dgm:pt modelId="{C45799D6-EF3E-6B4C-8E25-9BDED49457F8}" type="parTrans" cxnId="{E0C35A4A-1EDB-FA4E-8AD3-73C47B00BD8A}">
      <dgm:prSet/>
      <dgm:spPr/>
      <dgm:t>
        <a:bodyPr/>
        <a:lstStyle/>
        <a:p>
          <a:endParaRPr lang="es-ES_tradnl"/>
        </a:p>
      </dgm:t>
    </dgm:pt>
    <dgm:pt modelId="{F37BF7A3-3A18-E547-B854-B06E136D5CAC}" type="sibTrans" cxnId="{E0C35A4A-1EDB-FA4E-8AD3-73C47B00BD8A}">
      <dgm:prSet/>
      <dgm:spPr/>
      <dgm:t>
        <a:bodyPr/>
        <a:lstStyle/>
        <a:p>
          <a:endParaRPr lang="es-ES_tradnl"/>
        </a:p>
      </dgm:t>
    </dgm:pt>
    <dgm:pt modelId="{1E0D9A5E-B2BA-8C4C-89EE-05CF245CF797}">
      <dgm:prSet phldrT="[Text]" custT="1"/>
      <dgm:spPr/>
      <dgm:t>
        <a:bodyPr/>
        <a:lstStyle/>
        <a:p>
          <a:endParaRPr lang="es-ES_tradnl" sz="2000" dirty="0">
            <a:latin typeface="Roboto" panose="02000000000000000000" pitchFamily="2" charset="0"/>
            <a:ea typeface="Roboto" panose="02000000000000000000" pitchFamily="2" charset="0"/>
          </a:endParaRPr>
        </a:p>
      </dgm:t>
    </dgm:pt>
    <dgm:pt modelId="{0A06E0F2-6C06-DE4C-9F03-7E5F32CFF951}" type="parTrans" cxnId="{ED4A818E-87FC-B247-A49C-F7C551B594F4}">
      <dgm:prSet/>
      <dgm:spPr/>
      <dgm:t>
        <a:bodyPr/>
        <a:lstStyle/>
        <a:p>
          <a:endParaRPr lang="es-ES_tradnl"/>
        </a:p>
      </dgm:t>
    </dgm:pt>
    <dgm:pt modelId="{05CB35A9-AB6A-9D45-B25B-DD00260D2EFC}" type="sibTrans" cxnId="{ED4A818E-87FC-B247-A49C-F7C551B594F4}">
      <dgm:prSet/>
      <dgm:spPr/>
      <dgm:t>
        <a:bodyPr/>
        <a:lstStyle/>
        <a:p>
          <a:endParaRPr lang="es-ES_tradnl"/>
        </a:p>
      </dgm:t>
    </dgm:pt>
    <dgm:pt modelId="{B210024E-1D11-4844-8D86-4E42B8B06772}">
      <dgm:prSet phldrT="[Text]" custT="1"/>
      <dgm:spPr/>
      <dgm:t>
        <a:bodyPr/>
        <a:lstStyle/>
        <a:p>
          <a:r>
            <a:rPr lang="es-ES_tradnl" sz="2000" dirty="0">
              <a:latin typeface="Roboto" panose="02000000000000000000" pitchFamily="2" charset="0"/>
              <a:ea typeface="Roboto" panose="02000000000000000000" pitchFamily="2" charset="0"/>
            </a:rPr>
            <a:t>Cumplió objetivo</a:t>
          </a:r>
        </a:p>
      </dgm:t>
    </dgm:pt>
    <dgm:pt modelId="{D20363F6-ACE3-1749-9472-D98FA755BB26}" type="parTrans" cxnId="{4BE3C9F4-6BCC-334D-8E7F-A8FB8799208B}">
      <dgm:prSet/>
      <dgm:spPr/>
      <dgm:t>
        <a:bodyPr/>
        <a:lstStyle/>
        <a:p>
          <a:endParaRPr lang="es-ES_tradnl"/>
        </a:p>
      </dgm:t>
    </dgm:pt>
    <dgm:pt modelId="{57642059-FE37-5140-AC68-7ECFE6D38EDD}" type="sibTrans" cxnId="{4BE3C9F4-6BCC-334D-8E7F-A8FB8799208B}">
      <dgm:prSet/>
      <dgm:spPr/>
      <dgm:t>
        <a:bodyPr/>
        <a:lstStyle/>
        <a:p>
          <a:endParaRPr lang="es-ES_tradnl"/>
        </a:p>
      </dgm:t>
    </dgm:pt>
    <dgm:pt modelId="{51F67E03-6C64-D646-B2AE-48A3309776E4}">
      <dgm:prSet phldrT="[Text]" custT="1"/>
      <dgm:spPr/>
      <dgm:t>
        <a:bodyPr/>
        <a:lstStyle/>
        <a:p>
          <a:r>
            <a:rPr lang="es-ES_tradnl" sz="2000" dirty="0">
              <a:latin typeface="Roboto" panose="02000000000000000000" pitchFamily="2" charset="0"/>
              <a:ea typeface="Roboto" panose="02000000000000000000" pitchFamily="2" charset="0"/>
            </a:rPr>
            <a:t>Percepciones de participantes </a:t>
          </a:r>
        </a:p>
      </dgm:t>
    </dgm:pt>
    <dgm:pt modelId="{1F9F065E-346E-504C-863C-BEA7F83D8B24}" type="parTrans" cxnId="{2310C7DE-55E0-6246-82A2-A2484C79561F}">
      <dgm:prSet/>
      <dgm:spPr/>
      <dgm:t>
        <a:bodyPr/>
        <a:lstStyle/>
        <a:p>
          <a:endParaRPr lang="es-ES_tradnl"/>
        </a:p>
      </dgm:t>
    </dgm:pt>
    <dgm:pt modelId="{8B0C70E0-98CA-C146-AED4-6CBABCC0A9F8}" type="sibTrans" cxnId="{2310C7DE-55E0-6246-82A2-A2484C79561F}">
      <dgm:prSet/>
      <dgm:spPr/>
      <dgm:t>
        <a:bodyPr/>
        <a:lstStyle/>
        <a:p>
          <a:endParaRPr lang="es-ES_tradnl"/>
        </a:p>
      </dgm:t>
    </dgm:pt>
    <dgm:pt modelId="{628C3A4C-3BF8-B542-BA7E-DA85325B253C}" type="pres">
      <dgm:prSet presAssocID="{60083252-03A3-F947-AC8B-70786AB19739}" presName="Name0" presStyleCnt="0">
        <dgm:presLayoutVars>
          <dgm:dir/>
          <dgm:resizeHandles val="exact"/>
        </dgm:presLayoutVars>
      </dgm:prSet>
      <dgm:spPr/>
    </dgm:pt>
    <dgm:pt modelId="{5AF5E51E-8D6C-1041-8CF3-E5051216A55D}" type="pres">
      <dgm:prSet presAssocID="{862D8A6A-64CF-9446-963B-EFF3F107F743}" presName="node" presStyleLbl="node1" presStyleIdx="0" presStyleCnt="3" custScaleY="124754" custRadScaleRad="86656" custRadScaleInc="18152">
        <dgm:presLayoutVars>
          <dgm:bulletEnabled val="1"/>
        </dgm:presLayoutVars>
      </dgm:prSet>
      <dgm:spPr/>
    </dgm:pt>
    <dgm:pt modelId="{8BDE2FCC-FF6C-FA49-BA5F-EE7C8754AE04}" type="pres">
      <dgm:prSet presAssocID="{6C92C9EB-FFB5-104C-8108-D6DC11120A65}" presName="sibTrans" presStyleLbl="sibTrans2D1" presStyleIdx="0" presStyleCnt="3" custLinFactNeighborX="1177" custLinFactNeighborY="-8350"/>
      <dgm:spPr/>
    </dgm:pt>
    <dgm:pt modelId="{39477E4C-A158-AE4A-B67A-66BE4C3AD601}" type="pres">
      <dgm:prSet presAssocID="{6C92C9EB-FFB5-104C-8108-D6DC11120A65}" presName="connectorText" presStyleLbl="sibTrans2D1" presStyleIdx="0" presStyleCnt="3"/>
      <dgm:spPr/>
    </dgm:pt>
    <dgm:pt modelId="{94FEFB1B-3331-394A-93BF-1A2A6296A8DE}" type="pres">
      <dgm:prSet presAssocID="{664017C6-497B-714C-BA2D-F8AB4C06C63E}" presName="node" presStyleLbl="node1" presStyleIdx="1" presStyleCnt="3" custRadScaleRad="126712" custRadScaleInc="-27634">
        <dgm:presLayoutVars>
          <dgm:bulletEnabled val="1"/>
        </dgm:presLayoutVars>
      </dgm:prSet>
      <dgm:spPr/>
    </dgm:pt>
    <dgm:pt modelId="{F1726E32-40BA-7E45-A358-61D9D757BBAB}" type="pres">
      <dgm:prSet presAssocID="{9CAFA36C-5520-B145-ABC7-C8D8948975AC}" presName="sibTrans" presStyleLbl="sibTrans2D1" presStyleIdx="1" presStyleCnt="3"/>
      <dgm:spPr/>
    </dgm:pt>
    <dgm:pt modelId="{CE14C3FD-BC50-D440-B7EB-0C9B92406D15}" type="pres">
      <dgm:prSet presAssocID="{9CAFA36C-5520-B145-ABC7-C8D8948975AC}" presName="connectorText" presStyleLbl="sibTrans2D1" presStyleIdx="1" presStyleCnt="3"/>
      <dgm:spPr/>
    </dgm:pt>
    <dgm:pt modelId="{8FEDF7A4-C2EC-E947-827C-EE4E32C13795}" type="pres">
      <dgm:prSet presAssocID="{EA7B8E1E-984D-8C43-B9DC-ABBEC5E6CF18}" presName="node" presStyleLbl="node1" presStyleIdx="2" presStyleCnt="3" custScaleY="122215" custRadScaleRad="92728" custRadScaleInc="17548">
        <dgm:presLayoutVars>
          <dgm:bulletEnabled val="1"/>
        </dgm:presLayoutVars>
      </dgm:prSet>
      <dgm:spPr/>
    </dgm:pt>
    <dgm:pt modelId="{100E182E-6F37-5A4F-B75D-20BB72D770E9}" type="pres">
      <dgm:prSet presAssocID="{210A0ED6-4242-0245-A5F2-4512BD05F4D4}" presName="sibTrans" presStyleLbl="sibTrans2D1" presStyleIdx="2" presStyleCnt="3" custLinFactNeighborX="-7706" custLinFactNeighborY="-5463"/>
      <dgm:spPr/>
    </dgm:pt>
    <dgm:pt modelId="{B853A8D9-243C-BB43-9FA1-AD10EA20C161}" type="pres">
      <dgm:prSet presAssocID="{210A0ED6-4242-0245-A5F2-4512BD05F4D4}" presName="connectorText" presStyleLbl="sibTrans2D1" presStyleIdx="2" presStyleCnt="3"/>
      <dgm:spPr/>
    </dgm:pt>
  </dgm:ptLst>
  <dgm:cxnLst>
    <dgm:cxn modelId="{DB952514-9C6D-0A4F-81F6-03DBEC89F79F}" srcId="{60083252-03A3-F947-AC8B-70786AB19739}" destId="{862D8A6A-64CF-9446-963B-EFF3F107F743}" srcOrd="0" destOrd="0" parTransId="{560A1658-3171-9D44-8B57-407E1B30B23D}" sibTransId="{6C92C9EB-FFB5-104C-8108-D6DC11120A65}"/>
    <dgm:cxn modelId="{47DFCC21-3E9C-4EEF-9EE4-1AAF5E567C90}" type="presOf" srcId="{344ECC77-122E-CC4E-A588-E11754E091C6}" destId="{5AF5E51E-8D6C-1041-8CF3-E5051216A55D}" srcOrd="0" destOrd="1" presId="urn:microsoft.com/office/officeart/2005/8/layout/cycle7"/>
    <dgm:cxn modelId="{19DC8428-0ECA-489C-A77D-02D35F6E1A6D}" type="presOf" srcId="{1099BBBA-5784-E14B-A58E-FAF7AFD8E9D0}" destId="{94FEFB1B-3331-394A-93BF-1A2A6296A8DE}" srcOrd="0" destOrd="1" presId="urn:microsoft.com/office/officeart/2005/8/layout/cycle7"/>
    <dgm:cxn modelId="{96CF4C32-00F4-E84A-BF56-D20EACEA0501}" srcId="{60083252-03A3-F947-AC8B-70786AB19739}" destId="{664017C6-497B-714C-BA2D-F8AB4C06C63E}" srcOrd="1" destOrd="0" parTransId="{FA352770-AF52-FB43-8B07-FEEED0290851}" sibTransId="{9CAFA36C-5520-B145-ABC7-C8D8948975AC}"/>
    <dgm:cxn modelId="{F2E7B234-3DB5-45F7-9F73-D2D52F211445}" type="presOf" srcId="{664017C6-497B-714C-BA2D-F8AB4C06C63E}" destId="{94FEFB1B-3331-394A-93BF-1A2A6296A8DE}" srcOrd="0" destOrd="0" presId="urn:microsoft.com/office/officeart/2005/8/layout/cycle7"/>
    <dgm:cxn modelId="{9355F138-66C8-453B-8C16-763E9046EF49}" type="presOf" srcId="{EA7B8E1E-984D-8C43-B9DC-ABBEC5E6CF18}" destId="{8FEDF7A4-C2EC-E947-827C-EE4E32C13795}" srcOrd="0" destOrd="0" presId="urn:microsoft.com/office/officeart/2005/8/layout/cycle7"/>
    <dgm:cxn modelId="{70805744-9C6F-48FB-A826-C881841FEAFD}" type="presOf" srcId="{443992FE-79E0-144B-8DB0-AA02766FE839}" destId="{5AF5E51E-8D6C-1041-8CF3-E5051216A55D}" srcOrd="0" destOrd="3" presId="urn:microsoft.com/office/officeart/2005/8/layout/cycle7"/>
    <dgm:cxn modelId="{C322FC48-C655-3A45-B318-0B61BCB525A6}" srcId="{60083252-03A3-F947-AC8B-70786AB19739}" destId="{EA7B8E1E-984D-8C43-B9DC-ABBEC5E6CF18}" srcOrd="2" destOrd="0" parTransId="{5C025AAD-7DCD-1549-80F3-C442EACCA3E0}" sibTransId="{210A0ED6-4242-0245-A5F2-4512BD05F4D4}"/>
    <dgm:cxn modelId="{E0C35A4A-1EDB-FA4E-8AD3-73C47B00BD8A}" srcId="{862D8A6A-64CF-9446-963B-EFF3F107F743}" destId="{443992FE-79E0-144B-8DB0-AA02766FE839}" srcOrd="2" destOrd="0" parTransId="{C45799D6-EF3E-6B4C-8E25-9BDED49457F8}" sibTransId="{F37BF7A3-3A18-E547-B854-B06E136D5CAC}"/>
    <dgm:cxn modelId="{0477FF52-C1F9-4E05-B581-3258627D8BA3}" type="presOf" srcId="{60083252-03A3-F947-AC8B-70786AB19739}" destId="{628C3A4C-3BF8-B542-BA7E-DA85325B253C}" srcOrd="0" destOrd="0" presId="urn:microsoft.com/office/officeart/2005/8/layout/cycle7"/>
    <dgm:cxn modelId="{A008396D-BD27-4435-8D27-ECE8ABB21C8D}" type="presOf" srcId="{6C92C9EB-FFB5-104C-8108-D6DC11120A65}" destId="{39477E4C-A158-AE4A-B67A-66BE4C3AD601}" srcOrd="1" destOrd="0" presId="urn:microsoft.com/office/officeart/2005/8/layout/cycle7"/>
    <dgm:cxn modelId="{6141D670-3126-4182-9BC1-26F9905BFA94}" type="presOf" srcId="{6C92C9EB-FFB5-104C-8108-D6DC11120A65}" destId="{8BDE2FCC-FF6C-FA49-BA5F-EE7C8754AE04}" srcOrd="0" destOrd="0" presId="urn:microsoft.com/office/officeart/2005/8/layout/cycle7"/>
    <dgm:cxn modelId="{5E8AB684-7375-45D1-B97B-C4124C33C09C}" type="presOf" srcId="{9CAFA36C-5520-B145-ABC7-C8D8948975AC}" destId="{CE14C3FD-BC50-D440-B7EB-0C9B92406D15}" srcOrd="1" destOrd="0" presId="urn:microsoft.com/office/officeart/2005/8/layout/cycle7"/>
    <dgm:cxn modelId="{93582D85-BDF7-4274-B8B4-2C51E571AB4F}" type="presOf" srcId="{210A0ED6-4242-0245-A5F2-4512BD05F4D4}" destId="{100E182E-6F37-5A4F-B75D-20BB72D770E9}" srcOrd="0" destOrd="0" presId="urn:microsoft.com/office/officeart/2005/8/layout/cycle7"/>
    <dgm:cxn modelId="{FAA1AB87-DAF4-4356-8561-EF48181E7CC9}" type="presOf" srcId="{1E0D9A5E-B2BA-8C4C-89EE-05CF245CF797}" destId="{94FEFB1B-3331-394A-93BF-1A2A6296A8DE}" srcOrd="0" destOrd="2" presId="urn:microsoft.com/office/officeart/2005/8/layout/cycle7"/>
    <dgm:cxn modelId="{ED4A818E-87FC-B247-A49C-F7C551B594F4}" srcId="{664017C6-497B-714C-BA2D-F8AB4C06C63E}" destId="{1E0D9A5E-B2BA-8C4C-89EE-05CF245CF797}" srcOrd="1" destOrd="0" parTransId="{0A06E0F2-6C06-DE4C-9F03-7E5F32CFF951}" sibTransId="{05CB35A9-AB6A-9D45-B25B-DD00260D2EFC}"/>
    <dgm:cxn modelId="{9177F097-7743-4B00-B829-89F995E4FDEF}" type="presOf" srcId="{9B4D5225-B9AB-C547-9AD7-FE6ADA148D34}" destId="{5AF5E51E-8D6C-1041-8CF3-E5051216A55D}" srcOrd="0" destOrd="2" presId="urn:microsoft.com/office/officeart/2005/8/layout/cycle7"/>
    <dgm:cxn modelId="{F81FB1B2-0DDD-794B-BF78-3619EA13596A}" srcId="{664017C6-497B-714C-BA2D-F8AB4C06C63E}" destId="{1099BBBA-5784-E14B-A58E-FAF7AFD8E9D0}" srcOrd="0" destOrd="0" parTransId="{887990CB-4E02-164C-B47C-641A7D304484}" sibTransId="{B71C9DE2-C303-FE4F-97A3-10E8342BD804}"/>
    <dgm:cxn modelId="{DD7969B6-80C8-44AD-8075-D7DB62EF82F8}" type="presOf" srcId="{9CAFA36C-5520-B145-ABC7-C8D8948975AC}" destId="{F1726E32-40BA-7E45-A358-61D9D757BBAB}" srcOrd="0" destOrd="0" presId="urn:microsoft.com/office/officeart/2005/8/layout/cycle7"/>
    <dgm:cxn modelId="{4F3112C3-5842-9B47-836E-8CF6AE7BE643}" srcId="{862D8A6A-64CF-9446-963B-EFF3F107F743}" destId="{9B4D5225-B9AB-C547-9AD7-FE6ADA148D34}" srcOrd="1" destOrd="0" parTransId="{8FC8ECD0-5024-5748-81B8-1F4AD4449963}" sibTransId="{8D9F11C1-9B92-7945-9D0A-1DB23BFFFAEF}"/>
    <dgm:cxn modelId="{7CA072D4-8F9D-0E43-B943-B7FD91841628}" srcId="{862D8A6A-64CF-9446-963B-EFF3F107F743}" destId="{344ECC77-122E-CC4E-A588-E11754E091C6}" srcOrd="0" destOrd="0" parTransId="{A73A3195-67A4-9C4A-B525-E1EFA55E6C86}" sibTransId="{29EE53F4-C680-BD47-9D5F-6B917227E007}"/>
    <dgm:cxn modelId="{2310C7DE-55E0-6246-82A2-A2484C79561F}" srcId="{EA7B8E1E-984D-8C43-B9DC-ABBEC5E6CF18}" destId="{51F67E03-6C64-D646-B2AE-48A3309776E4}" srcOrd="1" destOrd="0" parTransId="{1F9F065E-346E-504C-863C-BEA7F83D8B24}" sibTransId="{8B0C70E0-98CA-C146-AED4-6CBABCC0A9F8}"/>
    <dgm:cxn modelId="{5B4DB2E1-8D29-4B90-B1A9-939A7A9C3A36}" type="presOf" srcId="{210A0ED6-4242-0245-A5F2-4512BD05F4D4}" destId="{B853A8D9-243C-BB43-9FA1-AD10EA20C161}" srcOrd="1" destOrd="0" presId="urn:microsoft.com/office/officeart/2005/8/layout/cycle7"/>
    <dgm:cxn modelId="{D39D42E6-61DD-4017-80D7-4A7307EE8AF7}" type="presOf" srcId="{51F67E03-6C64-D646-B2AE-48A3309776E4}" destId="{8FEDF7A4-C2EC-E947-827C-EE4E32C13795}" srcOrd="0" destOrd="2" presId="urn:microsoft.com/office/officeart/2005/8/layout/cycle7"/>
    <dgm:cxn modelId="{4BE3C9F4-6BCC-334D-8E7F-A8FB8799208B}" srcId="{EA7B8E1E-984D-8C43-B9DC-ABBEC5E6CF18}" destId="{B210024E-1D11-4844-8D86-4E42B8B06772}" srcOrd="0" destOrd="0" parTransId="{D20363F6-ACE3-1749-9472-D98FA755BB26}" sibTransId="{57642059-FE37-5140-AC68-7ECFE6D38EDD}"/>
    <dgm:cxn modelId="{CFD5F9F6-811B-46E0-A57C-D4591D787653}" type="presOf" srcId="{862D8A6A-64CF-9446-963B-EFF3F107F743}" destId="{5AF5E51E-8D6C-1041-8CF3-E5051216A55D}" srcOrd="0" destOrd="0" presId="urn:microsoft.com/office/officeart/2005/8/layout/cycle7"/>
    <dgm:cxn modelId="{D5D1F8FC-DD17-4247-8AAB-F4420CBC1C9C}" type="presOf" srcId="{B210024E-1D11-4844-8D86-4E42B8B06772}" destId="{8FEDF7A4-C2EC-E947-827C-EE4E32C13795}" srcOrd="0" destOrd="1" presId="urn:microsoft.com/office/officeart/2005/8/layout/cycle7"/>
    <dgm:cxn modelId="{AE7F8DCA-7688-4256-BAD7-CE465273600D}" type="presParOf" srcId="{628C3A4C-3BF8-B542-BA7E-DA85325B253C}" destId="{5AF5E51E-8D6C-1041-8CF3-E5051216A55D}" srcOrd="0" destOrd="0" presId="urn:microsoft.com/office/officeart/2005/8/layout/cycle7"/>
    <dgm:cxn modelId="{2763F05C-BC63-467F-8149-BE5D73ADE52C}" type="presParOf" srcId="{628C3A4C-3BF8-B542-BA7E-DA85325B253C}" destId="{8BDE2FCC-FF6C-FA49-BA5F-EE7C8754AE04}" srcOrd="1" destOrd="0" presId="urn:microsoft.com/office/officeart/2005/8/layout/cycle7"/>
    <dgm:cxn modelId="{3507526E-4E50-4B7D-B3EA-2AD569800BC3}" type="presParOf" srcId="{8BDE2FCC-FF6C-FA49-BA5F-EE7C8754AE04}" destId="{39477E4C-A158-AE4A-B67A-66BE4C3AD601}" srcOrd="0" destOrd="0" presId="urn:microsoft.com/office/officeart/2005/8/layout/cycle7"/>
    <dgm:cxn modelId="{64A10EBF-C06C-471A-8B50-D63823FA8578}" type="presParOf" srcId="{628C3A4C-3BF8-B542-BA7E-DA85325B253C}" destId="{94FEFB1B-3331-394A-93BF-1A2A6296A8DE}" srcOrd="2" destOrd="0" presId="urn:microsoft.com/office/officeart/2005/8/layout/cycle7"/>
    <dgm:cxn modelId="{33682834-B6EA-4032-83F5-B21562D088A9}" type="presParOf" srcId="{628C3A4C-3BF8-B542-BA7E-DA85325B253C}" destId="{F1726E32-40BA-7E45-A358-61D9D757BBAB}" srcOrd="3" destOrd="0" presId="urn:microsoft.com/office/officeart/2005/8/layout/cycle7"/>
    <dgm:cxn modelId="{3E5DF792-FEEB-4F61-A34F-C8747DDC17B7}" type="presParOf" srcId="{F1726E32-40BA-7E45-A358-61D9D757BBAB}" destId="{CE14C3FD-BC50-D440-B7EB-0C9B92406D15}" srcOrd="0" destOrd="0" presId="urn:microsoft.com/office/officeart/2005/8/layout/cycle7"/>
    <dgm:cxn modelId="{FF01430A-9CFD-4B33-87EA-2135FEDC7A57}" type="presParOf" srcId="{628C3A4C-3BF8-B542-BA7E-DA85325B253C}" destId="{8FEDF7A4-C2EC-E947-827C-EE4E32C13795}" srcOrd="4" destOrd="0" presId="urn:microsoft.com/office/officeart/2005/8/layout/cycle7"/>
    <dgm:cxn modelId="{FD15EA0F-9D38-49D4-9E67-9E5E33F83C43}" type="presParOf" srcId="{628C3A4C-3BF8-B542-BA7E-DA85325B253C}" destId="{100E182E-6F37-5A4F-B75D-20BB72D770E9}" srcOrd="5" destOrd="0" presId="urn:microsoft.com/office/officeart/2005/8/layout/cycle7"/>
    <dgm:cxn modelId="{2277E461-0A9C-4714-8781-A0995BB1C7D9}" type="presParOf" srcId="{100E182E-6F37-5A4F-B75D-20BB72D770E9}" destId="{B853A8D9-243C-BB43-9FA1-AD10EA20C161}"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F5E51E-8D6C-1041-8CF3-E5051216A55D}">
      <dsp:nvSpPr>
        <dsp:cNvPr id="0" name=""/>
        <dsp:cNvSpPr/>
      </dsp:nvSpPr>
      <dsp:spPr>
        <a:xfrm>
          <a:off x="3041302" y="219697"/>
          <a:ext cx="2622481" cy="163582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ES_tradnl" sz="2000" kern="1200" dirty="0">
              <a:latin typeface="Roboto" panose="02000000000000000000" pitchFamily="2" charset="0"/>
              <a:ea typeface="Roboto" panose="02000000000000000000" pitchFamily="2" charset="0"/>
            </a:rPr>
            <a:t>Preparación</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Necesidades</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Objetivo</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Elaboración</a:t>
          </a:r>
        </a:p>
      </dsp:txBody>
      <dsp:txXfrm>
        <a:off x="3089214" y="267609"/>
        <a:ext cx="2526657" cy="1540001"/>
      </dsp:txXfrm>
    </dsp:sp>
    <dsp:sp modelId="{8BDE2FCC-FF6C-FA49-BA5F-EE7C8754AE04}">
      <dsp:nvSpPr>
        <dsp:cNvPr id="0" name=""/>
        <dsp:cNvSpPr/>
      </dsp:nvSpPr>
      <dsp:spPr>
        <a:xfrm rot="3129585">
          <a:off x="4856186" y="2281773"/>
          <a:ext cx="1374043" cy="458934"/>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_tradnl" sz="2000" kern="1200"/>
        </a:p>
      </dsp:txBody>
      <dsp:txXfrm>
        <a:off x="4993866" y="2373560"/>
        <a:ext cx="1098683" cy="275360"/>
      </dsp:txXfrm>
    </dsp:sp>
    <dsp:sp modelId="{94FEFB1B-3331-394A-93BF-1A2A6296A8DE}">
      <dsp:nvSpPr>
        <dsp:cNvPr id="0" name=""/>
        <dsp:cNvSpPr/>
      </dsp:nvSpPr>
      <dsp:spPr>
        <a:xfrm>
          <a:off x="5264218" y="3243601"/>
          <a:ext cx="2622481" cy="1311240"/>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ES_tradnl" sz="2000" kern="1200" dirty="0">
              <a:latin typeface="Roboto" panose="02000000000000000000" pitchFamily="2" charset="0"/>
              <a:ea typeface="Roboto" panose="02000000000000000000" pitchFamily="2" charset="0"/>
            </a:rPr>
            <a:t>Ejecución</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Puesta en escena</a:t>
          </a:r>
        </a:p>
        <a:p>
          <a:pPr marL="228600" lvl="1" indent="-228600" algn="l" defTabSz="889000">
            <a:lnSpc>
              <a:spcPct val="90000"/>
            </a:lnSpc>
            <a:spcBef>
              <a:spcPct val="0"/>
            </a:spcBef>
            <a:spcAft>
              <a:spcPct val="15000"/>
            </a:spcAft>
            <a:buChar char="•"/>
          </a:pPr>
          <a:endParaRPr lang="es-ES_tradnl" sz="2000" kern="1200" dirty="0">
            <a:latin typeface="Roboto" panose="02000000000000000000" pitchFamily="2" charset="0"/>
            <a:ea typeface="Roboto" panose="02000000000000000000" pitchFamily="2" charset="0"/>
          </a:endParaRPr>
        </a:p>
      </dsp:txBody>
      <dsp:txXfrm>
        <a:off x="5302623" y="3282006"/>
        <a:ext cx="2545671" cy="1234430"/>
      </dsp:txXfrm>
    </dsp:sp>
    <dsp:sp modelId="{F1726E32-40BA-7E45-A358-61D9D757BBAB}">
      <dsp:nvSpPr>
        <dsp:cNvPr id="0" name=""/>
        <dsp:cNvSpPr/>
      </dsp:nvSpPr>
      <dsp:spPr>
        <a:xfrm rot="10773213">
          <a:off x="3479936" y="3688521"/>
          <a:ext cx="1374043" cy="458934"/>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_tradnl" sz="2000" kern="1200"/>
        </a:p>
      </dsp:txBody>
      <dsp:txXfrm rot="10800000">
        <a:off x="3617616" y="3780308"/>
        <a:ext cx="1098683" cy="275360"/>
      </dsp:txXfrm>
    </dsp:sp>
    <dsp:sp modelId="{8FEDF7A4-C2EC-E947-827C-EE4E32C13795}">
      <dsp:nvSpPr>
        <dsp:cNvPr id="0" name=""/>
        <dsp:cNvSpPr/>
      </dsp:nvSpPr>
      <dsp:spPr>
        <a:xfrm>
          <a:off x="447215" y="3135489"/>
          <a:ext cx="2622481" cy="1602533"/>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ES_tradnl" sz="2000" kern="1200" dirty="0">
              <a:latin typeface="Roboto" panose="02000000000000000000" pitchFamily="2" charset="0"/>
              <a:ea typeface="Roboto" panose="02000000000000000000" pitchFamily="2" charset="0"/>
            </a:rPr>
            <a:t>Evaluación</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Cumplió objetivo</a:t>
          </a:r>
        </a:p>
        <a:p>
          <a:pPr marL="228600" lvl="1" indent="-228600" algn="l" defTabSz="889000">
            <a:lnSpc>
              <a:spcPct val="90000"/>
            </a:lnSpc>
            <a:spcBef>
              <a:spcPct val="0"/>
            </a:spcBef>
            <a:spcAft>
              <a:spcPct val="15000"/>
            </a:spcAft>
            <a:buChar char="•"/>
          </a:pPr>
          <a:r>
            <a:rPr lang="es-ES_tradnl" sz="2000" kern="1200" dirty="0">
              <a:latin typeface="Roboto" panose="02000000000000000000" pitchFamily="2" charset="0"/>
              <a:ea typeface="Roboto" panose="02000000000000000000" pitchFamily="2" charset="0"/>
            </a:rPr>
            <a:t>Percepciones de participantes </a:t>
          </a:r>
        </a:p>
      </dsp:txBody>
      <dsp:txXfrm>
        <a:off x="494152" y="3182426"/>
        <a:ext cx="2528607" cy="1508659"/>
      </dsp:txXfrm>
    </dsp:sp>
    <dsp:sp modelId="{100E182E-6F37-5A4F-B75D-20BB72D770E9}">
      <dsp:nvSpPr>
        <dsp:cNvPr id="0" name=""/>
        <dsp:cNvSpPr/>
      </dsp:nvSpPr>
      <dsp:spPr>
        <a:xfrm rot="18709285">
          <a:off x="2255147" y="2240967"/>
          <a:ext cx="1374043" cy="458934"/>
        </a:xfrm>
        <a:prstGeom prst="lef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s-ES_tradnl" sz="2000" kern="1200"/>
        </a:p>
      </dsp:txBody>
      <dsp:txXfrm>
        <a:off x="2392827" y="2332754"/>
        <a:ext cx="1098683" cy="275360"/>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A5944B-1FD0-4726-A912-6C2981148932}" type="datetimeFigureOut">
              <a:rPr lang="en-US" smtClean="0"/>
              <a:t>4/21/20</a:t>
            </a:fld>
            <a:endParaRPr lang="en-US"/>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EABF670-69AC-44E5-94A5-8685CDF86108}" type="slidenum">
              <a:rPr lang="en-US" smtClean="0"/>
              <a:t>‹#›</a:t>
            </a:fld>
            <a:endParaRPr lang="en-US"/>
          </a:p>
        </p:txBody>
      </p:sp>
    </p:spTree>
    <p:extLst>
      <p:ext uri="{BB962C8B-B14F-4D97-AF65-F5344CB8AC3E}">
        <p14:creationId xmlns:p14="http://schemas.microsoft.com/office/powerpoint/2010/main" val="1813266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E4E9FC-2ADB-0545-A9DD-7A757957CB47}" type="datetimeFigureOut">
              <a:rPr lang="es-ES_tradnl" smtClean="0"/>
              <a:t>21/4/20</a:t>
            </a:fld>
            <a:endParaRPr lang="es-ES_tradnl"/>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s-ES_trad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9212E-DB45-754F-9115-C1D347457EA7}" type="slidenum">
              <a:rPr lang="es-ES_tradnl" smtClean="0"/>
              <a:t>‹#›</a:t>
            </a:fld>
            <a:endParaRPr lang="es-ES_tradnl"/>
          </a:p>
        </p:txBody>
      </p:sp>
    </p:spTree>
    <p:extLst>
      <p:ext uri="{BB962C8B-B14F-4D97-AF65-F5344CB8AC3E}">
        <p14:creationId xmlns:p14="http://schemas.microsoft.com/office/powerpoint/2010/main" val="55619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EBC7DC96-0A85-DE4C-8232-54BAFB91475C}" type="slidenum">
              <a:rPr lang="en-US" altLang="en-US">
                <a:solidFill>
                  <a:srgbClr val="000000"/>
                </a:solidFill>
                <a:latin typeface="Times New Roman" charset="0"/>
              </a:rPr>
              <a:pPr/>
              <a:t>3</a:t>
            </a:fld>
            <a:endParaRPr lang="en-US" altLang="en-US">
              <a:solidFill>
                <a:srgbClr val="000000"/>
              </a:solidFill>
              <a:latin typeface="Times New Roman" charset="0"/>
            </a:endParaRPr>
          </a:p>
        </p:txBody>
      </p:sp>
      <p:sp>
        <p:nvSpPr>
          <p:cNvPr id="103427" name="Rectangle 2"/>
          <p:cNvSpPr>
            <a:spLocks noGrp="1" noRot="1" noChangeAspect="1" noChangeArrowheads="1" noTextEdit="1"/>
          </p:cNvSpPr>
          <p:nvPr>
            <p:ph type="sldImg"/>
          </p:nvPr>
        </p:nvSpPr>
        <p:spPr>
          <a:ln>
            <a:solidFill>
              <a:srgbClr val="000000"/>
            </a:solidFill>
            <a:miter lim="800000"/>
            <a:headEnd/>
            <a:tailEnd/>
          </a:ln>
        </p:spPr>
      </p:sp>
      <p:sp>
        <p:nvSpPr>
          <p:cNvPr id="103428" name="Rectangle 4"/>
          <p:cNvSpPr>
            <a:spLocks noGrp="1" noChangeArrowheads="1"/>
          </p:cNvSpPr>
          <p:nvPr>
            <p:ph type="body" idx="1"/>
          </p:nvPr>
        </p:nvSpPr>
        <p:spPr>
          <a:xfrm>
            <a:off x="627063" y="4343400"/>
            <a:ext cx="58039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buClr>
                <a:srgbClr val="993366"/>
              </a:buClr>
            </a:pPr>
            <a:r>
              <a:rPr lang="en-US" altLang="en-US" sz="1400" b="1">
                <a:latin typeface="Times New Roman" charset="0"/>
                <a:ea typeface="MS PGothic" charset="-128"/>
              </a:rPr>
              <a:t>Reaccionan favorablemente al:</a:t>
            </a:r>
          </a:p>
          <a:p>
            <a:pPr eaLnBrk="1" hangingPunct="1">
              <a:spcBef>
                <a:spcPct val="50000"/>
              </a:spcBef>
              <a:buClr>
                <a:srgbClr val="993366"/>
              </a:buClr>
            </a:pPr>
            <a:r>
              <a:rPr lang="en-US" altLang="en-US" sz="1400">
                <a:solidFill>
                  <a:srgbClr val="FF0000"/>
                </a:solidFill>
                <a:latin typeface="Times New Roman" charset="0"/>
                <a:ea typeface="MS PGothic" charset="-128"/>
              </a:rPr>
              <a:t>aprendizaje práctico, los juegos de simulación de negocios,</a:t>
            </a:r>
            <a:r>
              <a:rPr lang="en-US" altLang="en-US" sz="1400">
                <a:latin typeface="Times New Roman" charset="0"/>
                <a:ea typeface="MS PGothic" charset="-128"/>
              </a:rPr>
              <a:t> los debates en grupos pequeños, la rotación de tareas, las actividades al aire libre, los juegos de roles, formando a otros.</a:t>
            </a:r>
            <a:endParaRPr lang="en-US" altLang="en-US">
              <a:latin typeface="Times New Roman" charset="0"/>
              <a:ea typeface="MS PGothic" charset="-128"/>
            </a:endParaRPr>
          </a:p>
        </p:txBody>
      </p:sp>
    </p:spTree>
    <p:extLst>
      <p:ext uri="{BB962C8B-B14F-4D97-AF65-F5344CB8AC3E}">
        <p14:creationId xmlns:p14="http://schemas.microsoft.com/office/powerpoint/2010/main" val="1977342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28BE440C-6AAE-8145-AF47-E92A582B2F02}" type="slidenum">
              <a:rPr lang="en-US" altLang="en-US" sz="1200">
                <a:solidFill>
                  <a:schemeClr val="tx1"/>
                </a:solidFill>
              </a:rPr>
              <a:pPr/>
              <a:t>4</a:t>
            </a:fld>
            <a:endParaRPr lang="en-US" altLang="en-US" sz="1200">
              <a:solidFill>
                <a:schemeClr val="tx1"/>
              </a:solidFill>
            </a:endParaRPr>
          </a:p>
        </p:txBody>
      </p:sp>
      <p:sp>
        <p:nvSpPr>
          <p:cNvPr id="104451" name="Rectangle 2"/>
          <p:cNvSpPr>
            <a:spLocks noGrp="1" noRot="1" noChangeAspect="1" noChangeArrowheads="1" noTextEdit="1"/>
          </p:cNvSpPr>
          <p:nvPr>
            <p:ph type="sldImg"/>
          </p:nvPr>
        </p:nvSpPr>
        <p:spPr>
          <a:ln>
            <a:solidFill>
              <a:srgbClr val="000000"/>
            </a:solidFill>
            <a:miter lim="800000"/>
            <a:headEnd/>
            <a:tailEnd/>
          </a:ln>
        </p:spPr>
      </p:sp>
      <p:sp>
        <p:nvSpPr>
          <p:cNvPr id="104452" name="Rectangle 6"/>
          <p:cNvSpPr>
            <a:spLocks noGrp="1" noChangeArrowheads="1"/>
          </p:cNvSpPr>
          <p:nvPr>
            <p:ph type="body" idx="1"/>
          </p:nvPr>
        </p:nvSpPr>
        <p:spPr>
          <a:xfrm>
            <a:off x="862013" y="4133850"/>
            <a:ext cx="5648325" cy="50101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r>
              <a:rPr lang="en-US" altLang="en-US" sz="1400" b="1">
                <a:latin typeface="Calibri" charset="0"/>
                <a:ea typeface="MS PGothic" charset="-128"/>
              </a:rPr>
              <a:t>Las personas reflexivas reaccionan favorablemente a: </a:t>
            </a:r>
            <a:r>
              <a:rPr lang="en-US" altLang="en-US" sz="1400">
                <a:latin typeface="Calibri" charset="0"/>
                <a:ea typeface="MS PGothic" charset="-128"/>
              </a:rPr>
              <a:t>el aprendizaje electrónico, el examen del aprendizaje, asistir a charlas o presentaciones, presenciar juegos de roles, leer, el aprendizaje autodidacta o autónomo.</a:t>
            </a:r>
            <a:endParaRPr lang="en-US" altLang="en-US">
              <a:latin typeface="Calibri" charset="0"/>
              <a:ea typeface="MS PGothic" charset="-128"/>
            </a:endParaRPr>
          </a:p>
        </p:txBody>
      </p:sp>
    </p:spTree>
    <p:extLst>
      <p:ext uri="{BB962C8B-B14F-4D97-AF65-F5344CB8AC3E}">
        <p14:creationId xmlns:p14="http://schemas.microsoft.com/office/powerpoint/2010/main" val="5388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4B4E9B4D-B03F-3D48-98F9-CB91C698719A}" type="slidenum">
              <a:rPr lang="en-US" altLang="en-US">
                <a:solidFill>
                  <a:srgbClr val="000000"/>
                </a:solidFill>
                <a:latin typeface="Times New Roman" charset="0"/>
              </a:rPr>
              <a:pPr/>
              <a:t>5</a:t>
            </a:fld>
            <a:endParaRPr lang="en-US" altLang="en-US">
              <a:solidFill>
                <a:srgbClr val="000000"/>
              </a:solidFill>
              <a:latin typeface="Times New Roman" charset="0"/>
            </a:endParaRPr>
          </a:p>
        </p:txBody>
      </p:sp>
      <p:sp>
        <p:nvSpPr>
          <p:cNvPr id="105475" name="Rectangle 2"/>
          <p:cNvSpPr>
            <a:spLocks noGrp="1" noRot="1" noChangeAspect="1" noChangeArrowheads="1" noTextEdit="1"/>
          </p:cNvSpPr>
          <p:nvPr>
            <p:ph type="sldImg"/>
          </p:nvPr>
        </p:nvSpPr>
        <p:spPr>
          <a:ln>
            <a:solidFill>
              <a:srgbClr val="000000"/>
            </a:solidFill>
            <a:miter lim="800000"/>
            <a:headEnd/>
            <a:tailEnd/>
          </a:ln>
        </p:spPr>
      </p:sp>
      <p:sp>
        <p:nvSpPr>
          <p:cNvPr id="105476" name="Rectangle 5"/>
          <p:cNvSpPr>
            <a:spLocks noGrp="1" noChangeArrowheads="1"/>
          </p:cNvSpPr>
          <p:nvPr>
            <p:ph type="body" idx="1"/>
          </p:nvPr>
        </p:nvSpPr>
        <p:spPr>
          <a:xfrm>
            <a:off x="912813" y="4156075"/>
            <a:ext cx="5029200" cy="5111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r>
              <a:rPr lang="en-US" altLang="en-US" sz="1400" b="1">
                <a:latin typeface="Times New Roman" charset="0"/>
                <a:ea typeface="MS PGothic" charset="-128"/>
              </a:rPr>
              <a:t>Los teóricos reaccionan favorablemente a: </a:t>
            </a:r>
            <a:r>
              <a:rPr lang="en-US" altLang="en-US" sz="1400">
                <a:latin typeface="Times New Roman" charset="0"/>
                <a:ea typeface="MS PGothic" charset="-128"/>
              </a:rPr>
              <a:t>el examen analítico, los ejercicios con respuestas correctas, escuchar conferencias, la enseñanza autodidacta o autónoma, ejercicios individuales, o mirando videos con bustos parlantes. </a:t>
            </a:r>
            <a:endParaRPr lang="en-US" altLang="en-US">
              <a:latin typeface="Times New Roman" charset="0"/>
              <a:ea typeface="MS PGothic" charset="-128"/>
            </a:endParaRPr>
          </a:p>
        </p:txBody>
      </p:sp>
    </p:spTree>
    <p:extLst>
      <p:ext uri="{BB962C8B-B14F-4D97-AF65-F5344CB8AC3E}">
        <p14:creationId xmlns:p14="http://schemas.microsoft.com/office/powerpoint/2010/main" val="2572169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984ACDFE-76E5-1E42-AE0F-0EF3DBC99FBE}" type="slidenum">
              <a:rPr lang="en-US" altLang="en-US">
                <a:solidFill>
                  <a:srgbClr val="000000"/>
                </a:solidFill>
                <a:latin typeface="Times New Roman" charset="0"/>
              </a:rPr>
              <a:pPr/>
              <a:t>6</a:t>
            </a:fld>
            <a:endParaRPr lang="en-US" altLang="en-US">
              <a:solidFill>
                <a:srgbClr val="000000"/>
              </a:solidFill>
              <a:latin typeface="Times New Roman" charset="0"/>
            </a:endParaRPr>
          </a:p>
        </p:txBody>
      </p:sp>
      <p:sp>
        <p:nvSpPr>
          <p:cNvPr id="106499" name="Rectangle 2"/>
          <p:cNvSpPr>
            <a:spLocks noGrp="1" noRot="1" noChangeAspect="1" noChangeArrowheads="1" noTextEdit="1"/>
          </p:cNvSpPr>
          <p:nvPr>
            <p:ph type="sldImg"/>
          </p:nvPr>
        </p:nvSpPr>
        <p:spPr>
          <a:ln>
            <a:solidFill>
              <a:srgbClr val="000000"/>
            </a:solidFill>
            <a:miter lim="800000"/>
            <a:headEnd/>
            <a:tailEnd/>
          </a:ln>
        </p:spPr>
      </p:sp>
      <p:sp>
        <p:nvSpPr>
          <p:cNvPr id="106500" name="Rectangle 4"/>
          <p:cNvSpPr>
            <a:spLocks noGrp="1" noChangeArrowheads="1"/>
          </p:cNvSpPr>
          <p:nvPr>
            <p:ph type="body" idx="1"/>
          </p:nvPr>
        </p:nvSpPr>
        <p:spPr>
          <a:xfrm>
            <a:off x="914400" y="4205288"/>
            <a:ext cx="5281613" cy="4938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Clr>
                <a:srgbClr val="993366"/>
              </a:buClr>
            </a:pPr>
            <a:r>
              <a:rPr lang="en-US" altLang="en-US" sz="1400" b="1">
                <a:latin typeface="Times New Roman" charset="0"/>
                <a:ea typeface="MS PGothic" charset="-128"/>
              </a:rPr>
              <a:t>Los pragmáticos reaccionan favorablemente a:</a:t>
            </a:r>
          </a:p>
          <a:p>
            <a:pPr eaLnBrk="1" hangingPunct="1">
              <a:spcBef>
                <a:spcPct val="0"/>
              </a:spcBef>
              <a:buClr>
                <a:srgbClr val="993366"/>
              </a:buClr>
            </a:pPr>
            <a:r>
              <a:rPr lang="en-US" altLang="en-US" sz="1400">
                <a:latin typeface="Times New Roman" charset="0"/>
                <a:ea typeface="MS PGothic" charset="-128"/>
              </a:rPr>
              <a:t>el aprendizaje activo, los debates sobre problemas laborales en la organización, los debates en grupos pequeños, el trabajo en grupo con actividades de aprendizaje, los talleres de solución de problemas, trabajar en proyectos.</a:t>
            </a:r>
            <a:endParaRPr lang="en-US" altLang="en-US">
              <a:latin typeface="Times New Roman" charset="0"/>
              <a:ea typeface="MS PGothic" charset="-128"/>
            </a:endParaRPr>
          </a:p>
        </p:txBody>
      </p:sp>
    </p:spTree>
    <p:extLst>
      <p:ext uri="{BB962C8B-B14F-4D97-AF65-F5344CB8AC3E}">
        <p14:creationId xmlns:p14="http://schemas.microsoft.com/office/powerpoint/2010/main" val="1855681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7522" name="Rectangle 3"/>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&lt;encabezado&gt;</a:t>
            </a:r>
          </a:p>
        </p:txBody>
      </p:sp>
      <p:sp>
        <p:nvSpPr>
          <p:cNvPr id="107523" name="Rectangle 4"/>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&lt;fecha/hora&gt;</a:t>
            </a:r>
          </a:p>
        </p:txBody>
      </p:sp>
      <p:sp>
        <p:nvSpPr>
          <p:cNvPr id="107524" name="Rectangle 5"/>
          <p:cNvSpPr>
            <a:spLocks noGrp="1" noChangeArrowheads="1"/>
          </p:cNvSpPr>
          <p:nvPr>
            <p:ph type="ft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&lt;pie de página&gt;</a:t>
            </a:r>
          </a:p>
        </p:txBody>
      </p:sp>
      <p:sp>
        <p:nvSpPr>
          <p:cNvPr id="107525"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408920B8-4B27-DE48-AA96-D40816EDF56D}" type="slidenum">
              <a:rPr lang="es-EC" altLang="en-US">
                <a:solidFill>
                  <a:srgbClr val="000000"/>
                </a:solidFill>
                <a:latin typeface="Times New Roman" charset="0"/>
              </a:rPr>
              <a:pPr/>
              <a:t>7</a:t>
            </a:fld>
            <a:endParaRPr lang="es-EC" altLang="en-US">
              <a:solidFill>
                <a:srgbClr val="000000"/>
              </a:solidFill>
              <a:latin typeface="Times New Roman" charset="0"/>
            </a:endParaRPr>
          </a:p>
        </p:txBody>
      </p:sp>
      <p:sp>
        <p:nvSpPr>
          <p:cNvPr id="107526" name="Rectangle 1"/>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p:spPr>
      </p:sp>
      <p:sp>
        <p:nvSpPr>
          <p:cNvPr id="107527" name="Rectangle 2"/>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none" anchor="ctr"/>
          <a:lstStyle/>
          <a:p>
            <a:endParaRPr lang="es-EC" altLang="en-US">
              <a:latin typeface="Times New Roman" charset="0"/>
              <a:ea typeface="MS PGothic" charset="-128"/>
            </a:endParaRPr>
          </a:p>
        </p:txBody>
      </p:sp>
    </p:spTree>
    <p:extLst>
      <p:ext uri="{BB962C8B-B14F-4D97-AF65-F5344CB8AC3E}">
        <p14:creationId xmlns:p14="http://schemas.microsoft.com/office/powerpoint/2010/main" val="1940018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1074" name="Rectangle 3"/>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&lt;encabezado&gt;</a:t>
            </a:r>
          </a:p>
        </p:txBody>
      </p:sp>
      <p:sp>
        <p:nvSpPr>
          <p:cNvPr id="131075" name="Rectangle 4"/>
          <p:cNvSpPr>
            <a:spLocks noGrp="1" noChangeArrowheads="1"/>
          </p:cNvSpPr>
          <p:nvPr>
            <p:ph type="dt"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&lt;fecha/hora&gt;</a:t>
            </a:r>
          </a:p>
        </p:txBody>
      </p:sp>
      <p:sp>
        <p:nvSpPr>
          <p:cNvPr id="131076" name="Rectangle 5"/>
          <p:cNvSpPr>
            <a:spLocks noGrp="1" noChangeArrowheads="1"/>
          </p:cNvSpPr>
          <p:nvPr>
            <p:ph type="ft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r>
              <a:rPr lang="es-EC" altLang="en-US">
                <a:solidFill>
                  <a:srgbClr val="000000"/>
                </a:solidFill>
                <a:latin typeface="Times New Roman" charset="0"/>
              </a:rPr>
              <a:t>&lt;pie de página&gt;</a:t>
            </a:r>
          </a:p>
        </p:txBody>
      </p:sp>
      <p:sp>
        <p:nvSpPr>
          <p:cNvPr id="131077" name="Rectangle 6"/>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215900" indent="-215900">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1pPr>
            <a:lvl2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2pPr>
            <a:lvl3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3pPr>
            <a:lvl4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4pPr>
            <a:lvl5pPr>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5pPr>
            <a:lvl6pPr marL="25146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6pPr>
            <a:lvl7pPr marL="29718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7pPr>
            <a:lvl8pPr marL="34290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8pPr>
            <a:lvl9pPr marL="3886200" indent="-228600" defTabSz="449263" eaLnBrk="0" fontAlgn="base" hangingPunct="0">
              <a:spcBef>
                <a:spcPct val="0"/>
              </a:spcBef>
              <a:spcAft>
                <a:spcPct val="0"/>
              </a:spcAft>
              <a:tabLst>
                <a:tab pos="449263" algn="l"/>
                <a:tab pos="898525" algn="l"/>
                <a:tab pos="1347788" algn="l"/>
                <a:tab pos="1797050" algn="l"/>
                <a:tab pos="2246313" algn="l"/>
                <a:tab pos="2695575" algn="l"/>
                <a:tab pos="3144838" algn="l"/>
              </a:tabLst>
              <a:defRPr>
                <a:solidFill>
                  <a:schemeClr val="bg1"/>
                </a:solidFill>
                <a:latin typeface="Arial" charset="0"/>
                <a:ea typeface="MS PGothic" charset="-128"/>
              </a:defRPr>
            </a:lvl9pPr>
          </a:lstStyle>
          <a:p>
            <a:fld id="{D897F638-9DEE-9442-BFED-B814B6230CD8}" type="slidenum">
              <a:rPr lang="es-EC" altLang="en-US">
                <a:solidFill>
                  <a:srgbClr val="000000"/>
                </a:solidFill>
                <a:latin typeface="Times New Roman" charset="0"/>
              </a:rPr>
              <a:pPr/>
              <a:t>14</a:t>
            </a:fld>
            <a:endParaRPr lang="es-EC" altLang="en-US">
              <a:solidFill>
                <a:srgbClr val="000000"/>
              </a:solidFill>
              <a:latin typeface="Times New Roman" charset="0"/>
            </a:endParaRPr>
          </a:p>
        </p:txBody>
      </p:sp>
      <p:sp>
        <p:nvSpPr>
          <p:cNvPr id="131078" name="Rectangle 1"/>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headEnd/>
            <a:tailEnd/>
          </a:ln>
        </p:spPr>
      </p:sp>
      <p:sp>
        <p:nvSpPr>
          <p:cNvPr id="131079" name="Rectangle 2"/>
          <p:cNvSpPr>
            <a:spLocks noGrp="1" noChangeArrowheads="1"/>
          </p:cNvSpPr>
          <p:nvPr>
            <p:ph type="body" idx="1"/>
          </p:nvPr>
        </p:nvSpPr>
        <p:spPr>
          <a:xfrm>
            <a:off x="777875" y="4776788"/>
            <a:ext cx="6216650" cy="45259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none" anchor="ctr"/>
          <a:lstStyle/>
          <a:p>
            <a:endParaRPr lang="es-EC" altLang="en-US">
              <a:latin typeface="Times New Roman" charset="0"/>
              <a:ea typeface="MS PGothic" charset="-128"/>
            </a:endParaRPr>
          </a:p>
        </p:txBody>
      </p:sp>
    </p:spTree>
    <p:extLst>
      <p:ext uri="{BB962C8B-B14F-4D97-AF65-F5344CB8AC3E}">
        <p14:creationId xmlns:p14="http://schemas.microsoft.com/office/powerpoint/2010/main" val="1955723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11299"/>
            <a:ext cx="7772400" cy="1998663"/>
          </a:xfrm>
        </p:spPr>
        <p:txBody>
          <a:bodyPr anchor="b">
            <a:normAutofit/>
          </a:bodyPr>
          <a:lstStyle>
            <a:lvl1pPr algn="ctr">
              <a:defRPr sz="5400">
                <a:latin typeface="Kefa II Pro" panose="02000503000000020003" pitchFamily="50" charset="0"/>
              </a:defRPr>
            </a:lvl1pPr>
          </a:lstStyle>
          <a:p>
            <a:r>
              <a:rPr lang="es-ES" dirty="0"/>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Roboto" panose="02000000000000000000" pitchFamily="2" charset="0"/>
                <a:ea typeface="Roboto"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Kefa II Pro" panose="02000503000000020003" pitchFamily="50" charset="0"/>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914400"/>
            <a:ext cx="1971675" cy="5257800"/>
          </a:xfrm>
        </p:spPr>
        <p:txBody>
          <a:bodyPr vert="eaVert"/>
          <a:lstStyle>
            <a:lvl1pPr>
              <a:defRPr>
                <a:latin typeface="Kefa II Pro" panose="02000503000000020003" pitchFamily="50" charset="0"/>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914400"/>
            <a:ext cx="5800725" cy="5257800"/>
          </a:xfrm>
        </p:spPr>
        <p:txBody>
          <a:bodyPr vert="eaVert"/>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628650" y="1200149"/>
            <a:ext cx="7886700" cy="1105807"/>
          </a:xfrm>
        </p:spPr>
        <p:txBody>
          <a:bodyPr>
            <a:normAutofit/>
          </a:bodyPr>
          <a:lstStyle>
            <a:lvl1pPr>
              <a:defRPr>
                <a:latin typeface="Kefa II Pro" panose="02000503000000020003" pitchFamily="50" charset="0"/>
              </a:defRPr>
            </a:lvl1pPr>
          </a:lstStyle>
          <a:p>
            <a:r>
              <a:rPr lang="es-ES" dirty="0"/>
              <a:t>Haga clic para modificar el estilo de título del patrón</a:t>
            </a:r>
            <a:endParaRPr lang="en-US" dirty="0"/>
          </a:p>
        </p:txBody>
      </p:sp>
      <p:sp>
        <p:nvSpPr>
          <p:cNvPr id="3" name="Content Placeholder 2"/>
          <p:cNvSpPr>
            <a:spLocks noGrp="1"/>
          </p:cNvSpPr>
          <p:nvPr>
            <p:ph idx="1"/>
          </p:nvPr>
        </p:nvSpPr>
        <p:spPr>
          <a:xfrm>
            <a:off x="628650" y="2305957"/>
            <a:ext cx="7886700" cy="3866244"/>
          </a:xfrm>
        </p:spPr>
        <p:txBody>
          <a:bodyPr>
            <a:normAutofit/>
          </a:bodyPr>
          <a:lstStyle>
            <a:lvl1pPr>
              <a:lnSpc>
                <a:spcPct val="114000"/>
              </a:lnSpc>
              <a:defRPr>
                <a:latin typeface="Roboto" panose="02000000000000000000" pitchFamily="2" charset="0"/>
                <a:ea typeface="Roboto" panose="02000000000000000000" pitchFamily="2" charset="0"/>
              </a:defRPr>
            </a:lvl1pPr>
            <a:lvl2pPr>
              <a:lnSpc>
                <a:spcPct val="114000"/>
              </a:lnSpc>
              <a:defRPr>
                <a:latin typeface="Roboto" panose="02000000000000000000" pitchFamily="2" charset="0"/>
                <a:ea typeface="Roboto" panose="02000000000000000000" pitchFamily="2" charset="0"/>
              </a:defRPr>
            </a:lvl2pPr>
            <a:lvl3pPr>
              <a:lnSpc>
                <a:spcPct val="114000"/>
              </a:lnSpc>
              <a:defRPr>
                <a:latin typeface="Roboto" panose="02000000000000000000" pitchFamily="2" charset="0"/>
                <a:ea typeface="Roboto" panose="02000000000000000000" pitchFamily="2" charset="0"/>
              </a:defRPr>
            </a:lvl3pPr>
            <a:lvl4pPr>
              <a:lnSpc>
                <a:spcPct val="114000"/>
              </a:lnSpc>
              <a:defRPr>
                <a:latin typeface="Roboto" panose="02000000000000000000" pitchFamily="2" charset="0"/>
                <a:ea typeface="Roboto" panose="02000000000000000000" pitchFamily="2" charset="0"/>
              </a:defRPr>
            </a:lvl4pPr>
            <a:lvl5pPr>
              <a:lnSpc>
                <a:spcPct val="114000"/>
              </a:lnSpc>
              <a:defRPr>
                <a:latin typeface="Roboto" panose="02000000000000000000" pitchFamily="2" charset="0"/>
                <a:ea typeface="Roboto" panose="02000000000000000000" pitchFamily="2"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Date Placeholder 3"/>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atin typeface="Kefa II Pro" panose="02000503000000020003" pitchFamily="50" charset="0"/>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latin typeface="Roboto" panose="02000000000000000000" pitchFamily="2" charset="0"/>
                <a:ea typeface="Roboto"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Date Placeholder 3"/>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Kefa II Pro" panose="02000503000000020003" pitchFamily="50" charset="0"/>
              </a:defRPr>
            </a:lvl1p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46575"/>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46575"/>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914400"/>
            <a:ext cx="7886700" cy="776289"/>
          </a:xfrm>
        </p:spPr>
        <p:txBody>
          <a:bodyPr/>
          <a:lstStyle>
            <a:lvl1pPr>
              <a:defRPr>
                <a:latin typeface="Kefa II Pro" panose="02000503000000020003" pitchFamily="50" charset="0"/>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i="0" baseline="0">
                <a:latin typeface="Roboto" panose="02000000000000000000" pitchFamily="2" charset="0"/>
                <a:ea typeface="Roboto"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Content Placeholder 3"/>
          <p:cNvSpPr>
            <a:spLocks noGrp="1"/>
          </p:cNvSpPr>
          <p:nvPr>
            <p:ph sz="half" idx="2"/>
          </p:nvPr>
        </p:nvSpPr>
        <p:spPr>
          <a:xfrm>
            <a:off x="629842" y="2505075"/>
            <a:ext cx="3868340" cy="3667125"/>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i="0" baseline="0">
                <a:latin typeface="Roboto" panose="02000000000000000000" pitchFamily="2" charset="0"/>
                <a:ea typeface="Roboto" panose="020000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Content Placeholder 5"/>
          <p:cNvSpPr>
            <a:spLocks noGrp="1"/>
          </p:cNvSpPr>
          <p:nvPr>
            <p:ph sz="quarter" idx="4"/>
          </p:nvPr>
        </p:nvSpPr>
        <p:spPr>
          <a:xfrm>
            <a:off x="4629150" y="2505075"/>
            <a:ext cx="3887391" cy="3667125"/>
          </a:xfrm>
        </p:spPr>
        <p:txBody>
          <a:bodyPr/>
          <a:lstStyle>
            <a:lvl1pPr>
              <a:defRPr>
                <a:latin typeface="Roboto" panose="02000000000000000000" pitchFamily="2" charset="0"/>
                <a:ea typeface="Roboto" panose="02000000000000000000" pitchFamily="2" charset="0"/>
              </a:defRPr>
            </a:lvl1pPr>
            <a:lvl2pPr>
              <a:defRPr>
                <a:latin typeface="Roboto" panose="02000000000000000000" pitchFamily="2" charset="0"/>
                <a:ea typeface="Roboto" panose="02000000000000000000" pitchFamily="2" charset="0"/>
              </a:defRPr>
            </a:lvl2pPr>
            <a:lvl3pPr>
              <a:defRPr>
                <a:latin typeface="Roboto" panose="02000000000000000000" pitchFamily="2" charset="0"/>
                <a:ea typeface="Roboto" panose="02000000000000000000" pitchFamily="2" charset="0"/>
              </a:defRPr>
            </a:lvl3pPr>
            <a:lvl4pPr>
              <a:defRPr>
                <a:latin typeface="Roboto" panose="02000000000000000000" pitchFamily="2" charset="0"/>
                <a:ea typeface="Roboto" panose="02000000000000000000" pitchFamily="2" charset="0"/>
              </a:defRPr>
            </a:lvl4pPr>
            <a:lvl5pPr>
              <a:defRPr>
                <a:latin typeface="Roboto" panose="02000000000000000000" pitchFamily="2" charset="0"/>
                <a:ea typeface="Roboto" panose="02000000000000000000" pitchFamily="2"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extLst>
    <p:ext uri="{DCECCB84-F9BA-43D5-87BE-67443E8EF086}">
      <p15:sldGuideLst xmlns:p15="http://schemas.microsoft.com/office/powerpoint/2012/main">
        <p15:guide id="1" orient="horz" pos="576"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Kefa II Pro" panose="02000503000000020003" pitchFamily="50" charset="0"/>
              </a:defRPr>
            </a:lvl1p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914400"/>
            <a:ext cx="2949178" cy="1638300"/>
          </a:xfrm>
        </p:spPr>
        <p:txBody>
          <a:bodyPr anchor="b"/>
          <a:lstStyle>
            <a:lvl1pPr>
              <a:defRPr sz="3200">
                <a:latin typeface="Roboto" panose="02000000000000000000" pitchFamily="2" charset="0"/>
                <a:ea typeface="Roboto" panose="02000000000000000000" pitchFamily="2" charset="0"/>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14400"/>
            <a:ext cx="4629150" cy="5257800"/>
          </a:xfrm>
        </p:spPr>
        <p:txBody>
          <a:bodyPr/>
          <a:lstStyle>
            <a:lvl1pPr>
              <a:defRPr sz="3200">
                <a:latin typeface="Roboto" panose="02000000000000000000" pitchFamily="2" charset="0"/>
                <a:ea typeface="Roboto" panose="02000000000000000000" pitchFamily="2" charset="0"/>
              </a:defRPr>
            </a:lvl1pPr>
            <a:lvl2pPr>
              <a:defRPr sz="2800">
                <a:latin typeface="Roboto" panose="02000000000000000000" pitchFamily="2" charset="0"/>
                <a:ea typeface="Roboto" panose="02000000000000000000" pitchFamily="2" charset="0"/>
              </a:defRPr>
            </a:lvl2pPr>
            <a:lvl3pPr>
              <a:defRPr sz="2400">
                <a:latin typeface="Roboto" panose="02000000000000000000" pitchFamily="2" charset="0"/>
                <a:ea typeface="Roboto" panose="02000000000000000000" pitchFamily="2" charset="0"/>
              </a:defRPr>
            </a:lvl3pPr>
            <a:lvl4pPr>
              <a:defRPr sz="2000">
                <a:latin typeface="Roboto" panose="02000000000000000000" pitchFamily="2" charset="0"/>
                <a:ea typeface="Roboto" panose="02000000000000000000" pitchFamily="2" charset="0"/>
              </a:defRPr>
            </a:lvl4pPr>
            <a:lvl5pPr>
              <a:defRPr sz="2000">
                <a:latin typeface="Roboto" panose="02000000000000000000" pitchFamily="2" charset="0"/>
                <a:ea typeface="Roboto" panose="02000000000000000000" pitchFamily="2" charset="0"/>
              </a:defRPr>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552700"/>
            <a:ext cx="2949178" cy="3619500"/>
          </a:xfrm>
        </p:spPr>
        <p:txBody>
          <a:bodyPr/>
          <a:lstStyle>
            <a:lvl1pPr marL="0" indent="0">
              <a:buNone/>
              <a:defRPr sz="1600">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extLst>
    <p:ext uri="{DCECCB84-F9BA-43D5-87BE-67443E8EF086}">
      <p15:sldGuideLst xmlns:p15="http://schemas.microsoft.com/office/powerpoint/2012/main">
        <p15:guide id="1" orient="horz" pos="1608"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914400"/>
            <a:ext cx="2949178" cy="1638300"/>
          </a:xfrm>
        </p:spPr>
        <p:txBody>
          <a:bodyPr anchor="b"/>
          <a:lstStyle>
            <a:lvl1pPr>
              <a:defRPr sz="3200">
                <a:latin typeface="Roboto" panose="02000000000000000000" pitchFamily="2" charset="0"/>
                <a:ea typeface="Roboto" panose="02000000000000000000" pitchFamily="2" charset="0"/>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14400"/>
            <a:ext cx="4629150" cy="5257800"/>
          </a:xfrm>
        </p:spPr>
        <p:txBody>
          <a:bodyPr anchor="t"/>
          <a:lstStyle>
            <a:lvl1pPr marL="0" indent="0">
              <a:buNone/>
              <a:defRPr sz="3200">
                <a:latin typeface="Roboto" panose="02000000000000000000" pitchFamily="2" charset="0"/>
                <a:ea typeface="Roboto" panose="02000000000000000000" pitchFamily="2"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552700"/>
            <a:ext cx="2949178" cy="3619500"/>
          </a:xfrm>
        </p:spPr>
        <p:txBody>
          <a:bodyPr/>
          <a:lstStyle>
            <a:lvl1pPr marL="0" indent="0">
              <a:buNone/>
              <a:defRPr sz="1600">
                <a:latin typeface="Roboto" panose="02000000000000000000" pitchFamily="2" charset="0"/>
                <a:ea typeface="Roboto" panose="02000000000000000000"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Date Placeholder 4"/>
          <p:cNvSpPr>
            <a:spLocks noGrp="1"/>
          </p:cNvSpPr>
          <p:nvPr>
            <p:ph type="dt" sz="half" idx="10"/>
          </p:nvPr>
        </p:nvSpPr>
        <p:spPr/>
        <p:txBody>
          <a:bodyPr/>
          <a:lstStyle/>
          <a:p>
            <a:fld id="{BFB233BB-3562-6E49-BA32-826242CF4A72}" type="datetimeFigureOut">
              <a:rPr lang="es-ES_tradnl" smtClean="0"/>
              <a:t>21/4/20</a:t>
            </a:fld>
            <a:endParaRPr lang="es-ES_tradnl"/>
          </a:p>
        </p:txBody>
      </p:sp>
    </p:spTree>
  </p:cSld>
  <p:clrMapOvr>
    <a:masterClrMapping/>
  </p:clrMapOvr>
  <p:extLst>
    <p:ext uri="{DCECCB84-F9BA-43D5-87BE-67443E8EF086}">
      <p15:sldGuideLst xmlns:p15="http://schemas.microsoft.com/office/powerpoint/2012/main">
        <p15:guide id="1" orient="horz" pos="160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914401"/>
            <a:ext cx="7886700" cy="77628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46575"/>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B233BB-3562-6E49-BA32-826242CF4A72}" type="datetimeFigureOut">
              <a:rPr lang="es-ES_tradnl" smtClean="0"/>
              <a:t>21/4/20</a:t>
            </a:fld>
            <a:endParaRPr lang="es-ES_tradnl"/>
          </a:p>
        </p:txBody>
      </p:sp>
    </p:spTree>
    <p:extLst>
      <p:ext uri="{BB962C8B-B14F-4D97-AF65-F5344CB8AC3E}">
        <p14:creationId xmlns:p14="http://schemas.microsoft.com/office/powerpoint/2010/main" val="426378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Kefa II Pro" panose="02000503000000020003"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6" userDrawn="1">
          <p15:clr>
            <a:srgbClr val="F26B43"/>
          </p15:clr>
        </p15:guide>
        <p15:guide id="2" pos="2880" userDrawn="1">
          <p15:clr>
            <a:srgbClr val="F26B43"/>
          </p15:clr>
        </p15:guide>
        <p15:guide id="3"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tiff"/><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tiff"/><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tiff"/><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n-GB" dirty="0"/>
          </a:p>
        </p:txBody>
      </p:sp>
      <p:sp>
        <p:nvSpPr>
          <p:cNvPr id="3" name="Subtítulo 2"/>
          <p:cNvSpPr>
            <a:spLocks noGrp="1"/>
          </p:cNvSpPr>
          <p:nvPr>
            <p:ph type="subTitle" idx="1"/>
          </p:nvPr>
        </p:nvSpPr>
        <p:spPr/>
        <p:txBody>
          <a:bodyPr/>
          <a:lstStyle/>
          <a:p>
            <a:endParaRPr lang="en-GB"/>
          </a:p>
        </p:txBody>
      </p:sp>
      <p:pic>
        <p:nvPicPr>
          <p:cNvPr id="5" name="Imagen 1"/>
          <p:cNvPicPr>
            <a:picLocks noChangeAspect="1"/>
          </p:cNvPicPr>
          <p:nvPr/>
        </p:nvPicPr>
        <p:blipFill>
          <a:blip r:embed="rId2">
            <a:extLst>
              <a:ext uri="{28A0092B-C50C-407E-A947-70E740481C1C}">
                <a14:useLocalDpi xmlns:a14="http://schemas.microsoft.com/office/drawing/2010/main" val="0"/>
              </a:ext>
            </a:extLst>
          </a:blip>
          <a:srcRect l="12546" r="12708"/>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1045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Físico / Kinestésico</a:t>
            </a:r>
            <a:endParaRPr lang="es-ES_tradnl" dirty="0"/>
          </a:p>
        </p:txBody>
      </p:sp>
      <p:sp>
        <p:nvSpPr>
          <p:cNvPr id="3" name="Content Placeholder 2"/>
          <p:cNvSpPr>
            <a:spLocks noGrp="1"/>
          </p:cNvSpPr>
          <p:nvPr>
            <p:ph idx="1"/>
          </p:nvPr>
        </p:nvSpPr>
        <p:spPr/>
        <p:txBody>
          <a:bodyPr>
            <a:normAutofit fontScale="92500" lnSpcReduction="10000"/>
          </a:bodyPr>
          <a:lstStyle/>
          <a:p>
            <a:r>
              <a:rPr lang="es-ES_tradnl" dirty="0"/>
              <a:t>Presentan una distinta manera de aprender, menos rápida que los demás, ya que aprenden al hacer las cosas.</a:t>
            </a:r>
          </a:p>
          <a:p>
            <a:r>
              <a:rPr lang="es-ES_tradnl" dirty="0"/>
              <a:t>Se utiliza para aprender deportes u otras actividades</a:t>
            </a:r>
          </a:p>
          <a:p>
            <a:r>
              <a:rPr lang="es-ES_tradnl" dirty="0"/>
              <a:t>Se procesa la información, asociándola a las propias sensaciones.</a:t>
            </a:r>
          </a:p>
          <a:p>
            <a:r>
              <a:rPr lang="es-ES_tradnl" dirty="0"/>
              <a:t>El aprendizaje es profundo y duradero.</a:t>
            </a:r>
          </a:p>
        </p:txBody>
      </p:sp>
      <p:pic>
        <p:nvPicPr>
          <p:cNvPr id="6" name="Picture 4"/>
          <p:cNvPicPr>
            <a:picLocks noChangeAspect="1"/>
          </p:cNvPicPr>
          <p:nvPr/>
        </p:nvPicPr>
        <p:blipFill rotWithShape="1">
          <a:blip r:embed="rId2"/>
          <a:srcRect l="9280" t="7963" r="9795"/>
          <a:stretch/>
        </p:blipFill>
        <p:spPr>
          <a:xfrm>
            <a:off x="6686549" y="160201"/>
            <a:ext cx="1828801" cy="2079895"/>
          </a:xfrm>
          <a:prstGeom prst="rect">
            <a:avLst/>
          </a:prstGeom>
          <a:effectLst/>
        </p:spPr>
      </p:pic>
    </p:spTree>
    <p:extLst>
      <p:ext uri="{BB962C8B-B14F-4D97-AF65-F5344CB8AC3E}">
        <p14:creationId xmlns:p14="http://schemas.microsoft.com/office/powerpoint/2010/main" val="1102390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
                    </a14:imgEffect>
                    <a14:imgEffect>
                      <a14:brightnessContrast bright="40000" contrast="40000"/>
                    </a14:imgEffect>
                  </a14:imgLayer>
                </a14:imgProps>
              </a:ext>
            </a:extLst>
          </a:blip>
          <a:stretch>
            <a:fillRect/>
          </a:stretch>
        </p:blipFill>
        <p:spPr>
          <a:xfrm>
            <a:off x="531325" y="1193800"/>
            <a:ext cx="8102760" cy="4838700"/>
          </a:xfrm>
        </p:spPr>
      </p:pic>
      <p:sp>
        <p:nvSpPr>
          <p:cNvPr id="8" name="Rectangle 2"/>
          <p:cNvSpPr txBox="1">
            <a:spLocks noChangeArrowheads="1"/>
          </p:cNvSpPr>
          <p:nvPr/>
        </p:nvSpPr>
        <p:spPr>
          <a:xfrm>
            <a:off x="2140851" y="247396"/>
            <a:ext cx="6628885" cy="73785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Kefa II Pro" panose="02000503000000020003" pitchFamily="50" charset="0"/>
                <a:ea typeface="+mj-ea"/>
                <a:cs typeface="+mj-cs"/>
              </a:defRPr>
            </a:lvl1pPr>
          </a:lstStyle>
          <a:p>
            <a:pPr algn="r"/>
            <a:r>
              <a:rPr lang="es-ES_tradnl" dirty="0"/>
              <a:t>Cuanto aprendemos</a:t>
            </a:r>
            <a:r>
              <a:rPr lang="mr-IN" dirty="0"/>
              <a:t>…</a:t>
            </a:r>
            <a:endParaRPr lang="es-ES_tradnl" dirty="0"/>
          </a:p>
        </p:txBody>
      </p:sp>
      <p:sp>
        <p:nvSpPr>
          <p:cNvPr id="2" name="TextBox 1">
            <a:extLst>
              <a:ext uri="{FF2B5EF4-FFF2-40B4-BE49-F238E27FC236}">
                <a16:creationId xmlns:a16="http://schemas.microsoft.com/office/drawing/2014/main" id="{910497D4-7C8D-1E43-99FC-0D8F0BD4654B}"/>
              </a:ext>
            </a:extLst>
          </p:cNvPr>
          <p:cNvSpPr txBox="1"/>
          <p:nvPr/>
        </p:nvSpPr>
        <p:spPr>
          <a:xfrm>
            <a:off x="531325" y="6387548"/>
            <a:ext cx="6227284" cy="369332"/>
          </a:xfrm>
          <a:prstGeom prst="rect">
            <a:avLst/>
          </a:prstGeom>
          <a:noFill/>
        </p:spPr>
        <p:txBody>
          <a:bodyPr wrap="square" rtlCol="0">
            <a:spAutoFit/>
          </a:bodyPr>
          <a:lstStyle/>
          <a:p>
            <a:r>
              <a:rPr lang="es-ES_tradnl" dirty="0"/>
              <a:t>EQUITAS </a:t>
            </a:r>
            <a:r>
              <a:rPr lang="en-CA" dirty="0"/>
              <a:t>International Human Rights Training Program – 2017.</a:t>
            </a:r>
            <a:endParaRPr lang="en-EC" dirty="0"/>
          </a:p>
        </p:txBody>
      </p:sp>
    </p:spTree>
    <p:extLst>
      <p:ext uri="{BB962C8B-B14F-4D97-AF65-F5344CB8AC3E}">
        <p14:creationId xmlns:p14="http://schemas.microsoft.com/office/powerpoint/2010/main" val="895819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ES_tradnl"/>
              <a:t>Formas de enseñanza</a:t>
            </a:r>
            <a:endParaRPr lang="es-ES_tradnl" dirty="0"/>
          </a:p>
        </p:txBody>
      </p:sp>
      <p:sp>
        <p:nvSpPr>
          <p:cNvPr id="6" name="Subtítulo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818134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140851" y="247396"/>
            <a:ext cx="6628885" cy="737858"/>
          </a:xfrm>
        </p:spPr>
        <p:txBody>
          <a:bodyPr/>
          <a:lstStyle/>
          <a:p>
            <a:pPr algn="r"/>
            <a:r>
              <a:rPr lang="es-ES_tradnl" dirty="0"/>
              <a:t>Formas de enseñanza</a:t>
            </a:r>
          </a:p>
        </p:txBody>
      </p:sp>
      <p:sp>
        <p:nvSpPr>
          <p:cNvPr id="9219" name="AutoShape 9"/>
          <p:cNvSpPr>
            <a:spLocks noChangeArrowheads="1"/>
          </p:cNvSpPr>
          <p:nvPr/>
        </p:nvSpPr>
        <p:spPr bwMode="auto">
          <a:xfrm>
            <a:off x="1308100" y="1219200"/>
            <a:ext cx="6248400" cy="4495799"/>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17364 h 21600"/>
            </a:gdLst>
            <a:ahLst/>
            <a:cxnLst>
              <a:cxn ang="T8">
                <a:pos x="T0" y="T1"/>
              </a:cxn>
              <a:cxn ang="T9">
                <a:pos x="T2" y="T3"/>
              </a:cxn>
              <a:cxn ang="T10">
                <a:pos x="T4" y="T5"/>
              </a:cxn>
              <a:cxn ang="T11">
                <a:pos x="T6" y="T7"/>
              </a:cxn>
            </a:cxnLst>
            <a:rect l="T12" t="T13" r="T14" b="T15"/>
            <a:pathLst>
              <a:path w="21600" h="21600">
                <a:moveTo>
                  <a:pt x="4863" y="17744"/>
                </a:moveTo>
                <a:cubicBezTo>
                  <a:pt x="2833" y="16008"/>
                  <a:pt x="1664" y="13471"/>
                  <a:pt x="1664" y="10800"/>
                </a:cubicBezTo>
                <a:cubicBezTo>
                  <a:pt x="1664" y="5754"/>
                  <a:pt x="5754" y="1664"/>
                  <a:pt x="10800" y="1664"/>
                </a:cubicBezTo>
                <a:cubicBezTo>
                  <a:pt x="15845" y="1664"/>
                  <a:pt x="19936" y="5754"/>
                  <a:pt x="19936" y="10800"/>
                </a:cubicBezTo>
                <a:cubicBezTo>
                  <a:pt x="19935" y="13471"/>
                  <a:pt x="18766" y="16008"/>
                  <a:pt x="16736" y="17744"/>
                </a:cubicBezTo>
                <a:lnTo>
                  <a:pt x="17817" y="19009"/>
                </a:lnTo>
                <a:cubicBezTo>
                  <a:pt x="20217" y="16957"/>
                  <a:pt x="21600" y="13957"/>
                  <a:pt x="21600" y="10800"/>
                </a:cubicBezTo>
                <a:cubicBezTo>
                  <a:pt x="21600" y="4835"/>
                  <a:pt x="16764" y="0"/>
                  <a:pt x="10800" y="0"/>
                </a:cubicBezTo>
                <a:cubicBezTo>
                  <a:pt x="4835" y="0"/>
                  <a:pt x="0" y="4835"/>
                  <a:pt x="0" y="10800"/>
                </a:cubicBezTo>
                <a:cubicBezTo>
                  <a:pt x="-1" y="13957"/>
                  <a:pt x="1382" y="16957"/>
                  <a:pt x="3782" y="19009"/>
                </a:cubicBezTo>
                <a:lnTo>
                  <a:pt x="4863" y="17744"/>
                </a:lnTo>
                <a:close/>
              </a:path>
            </a:pathLst>
          </a:custGeom>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1"/>
          </a:gradFill>
          <a:ln w="9525">
            <a:solidFill>
              <a:schemeClr val="tx1"/>
            </a:solidFill>
            <a:miter lim="800000"/>
            <a:headEnd/>
            <a:tailEnd/>
          </a:ln>
        </p:spPr>
        <p:txBody>
          <a:bodyPr wrap="none" anchor="ctr"/>
          <a:lstStyle/>
          <a:p>
            <a:endParaRPr lang="es-ES_tradnl"/>
          </a:p>
        </p:txBody>
      </p:sp>
      <p:sp>
        <p:nvSpPr>
          <p:cNvPr id="9220" name="Text Box 41"/>
          <p:cNvSpPr txBox="1">
            <a:spLocks noChangeArrowheads="1"/>
          </p:cNvSpPr>
          <p:nvPr/>
        </p:nvSpPr>
        <p:spPr bwMode="auto">
          <a:xfrm>
            <a:off x="7070725" y="1981199"/>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1" name="Text Box 45"/>
          <p:cNvSpPr txBox="1">
            <a:spLocks noChangeArrowheads="1"/>
          </p:cNvSpPr>
          <p:nvPr/>
        </p:nvSpPr>
        <p:spPr bwMode="auto">
          <a:xfrm>
            <a:off x="874713" y="4876799"/>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endParaRPr lang="en-GB" altLang="en-US" sz="2400" b="1">
              <a:latin typeface="Times New Roman" charset="0"/>
            </a:endParaRPr>
          </a:p>
        </p:txBody>
      </p:sp>
      <p:sp>
        <p:nvSpPr>
          <p:cNvPr id="9223" name="Text Box 47"/>
          <p:cNvSpPr txBox="1">
            <a:spLocks noChangeArrowheads="1"/>
          </p:cNvSpPr>
          <p:nvPr/>
        </p:nvSpPr>
        <p:spPr bwMode="auto">
          <a:xfrm>
            <a:off x="7123113" y="44195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4" name="Text Box 48"/>
          <p:cNvSpPr txBox="1">
            <a:spLocks noChangeArrowheads="1"/>
          </p:cNvSpPr>
          <p:nvPr/>
        </p:nvSpPr>
        <p:spPr bwMode="auto">
          <a:xfrm>
            <a:off x="2116138" y="762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
        <p:nvSpPr>
          <p:cNvPr id="9225" name="Freeform 49"/>
          <p:cNvSpPr>
            <a:spLocks/>
          </p:cNvSpPr>
          <p:nvPr/>
        </p:nvSpPr>
        <p:spPr bwMode="auto">
          <a:xfrm>
            <a:off x="2395537" y="2345532"/>
            <a:ext cx="2365376" cy="2683668"/>
          </a:xfrm>
          <a:custGeom>
            <a:avLst/>
            <a:gdLst>
              <a:gd name="T0" fmla="*/ 2147483646 w 1488"/>
              <a:gd name="T1" fmla="*/ 2147483646 h 1536"/>
              <a:gd name="T2" fmla="*/ 2147483646 w 1488"/>
              <a:gd name="T3" fmla="*/ 2147483646 h 1536"/>
              <a:gd name="T4" fmla="*/ 0 w 1488"/>
              <a:gd name="T5" fmla="*/ 0 h 1536"/>
              <a:gd name="T6" fmla="*/ 0 60000 65536"/>
              <a:gd name="T7" fmla="*/ 0 60000 65536"/>
              <a:gd name="T8" fmla="*/ 0 60000 65536"/>
              <a:gd name="T9" fmla="*/ 0 w 1488"/>
              <a:gd name="T10" fmla="*/ 0 h 1536"/>
              <a:gd name="T11" fmla="*/ 1488 w 1488"/>
              <a:gd name="T12" fmla="*/ 1536 h 1536"/>
            </a:gdLst>
            <a:ahLst/>
            <a:cxnLst>
              <a:cxn ang="T6">
                <a:pos x="T0" y="T1"/>
              </a:cxn>
              <a:cxn ang="T7">
                <a:pos x="T2" y="T3"/>
              </a:cxn>
              <a:cxn ang="T8">
                <a:pos x="T4" y="T5"/>
              </a:cxn>
            </a:cxnLst>
            <a:rect l="T9" t="T10" r="T11" b="T12"/>
            <a:pathLst>
              <a:path w="1488" h="1536">
                <a:moveTo>
                  <a:pt x="1488" y="1536"/>
                </a:moveTo>
                <a:cubicBezTo>
                  <a:pt x="1396" y="1280"/>
                  <a:pt x="1304" y="1024"/>
                  <a:pt x="1056" y="768"/>
                </a:cubicBezTo>
                <a:cubicBezTo>
                  <a:pt x="808" y="512"/>
                  <a:pt x="404" y="256"/>
                  <a:pt x="0"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6" name="Freeform 50"/>
          <p:cNvSpPr>
            <a:spLocks/>
          </p:cNvSpPr>
          <p:nvPr/>
        </p:nvSpPr>
        <p:spPr bwMode="auto">
          <a:xfrm>
            <a:off x="1892300" y="3662055"/>
            <a:ext cx="2868613" cy="1367144"/>
          </a:xfrm>
          <a:custGeom>
            <a:avLst/>
            <a:gdLst>
              <a:gd name="T0" fmla="*/ 2147483646 w 1632"/>
              <a:gd name="T1" fmla="*/ 2147483646 h 832"/>
              <a:gd name="T2" fmla="*/ 2147483646 w 1632"/>
              <a:gd name="T3" fmla="*/ 2147483646 h 832"/>
              <a:gd name="T4" fmla="*/ 0 w 1632"/>
              <a:gd name="T5" fmla="*/ 2147483646 h 832"/>
              <a:gd name="T6" fmla="*/ 0 60000 65536"/>
              <a:gd name="T7" fmla="*/ 0 60000 65536"/>
              <a:gd name="T8" fmla="*/ 0 60000 65536"/>
              <a:gd name="T9" fmla="*/ 0 w 1632"/>
              <a:gd name="T10" fmla="*/ 0 h 832"/>
              <a:gd name="T11" fmla="*/ 1632 w 1632"/>
              <a:gd name="T12" fmla="*/ 832 h 832"/>
            </a:gdLst>
            <a:ahLst/>
            <a:cxnLst>
              <a:cxn ang="T6">
                <a:pos x="T0" y="T1"/>
              </a:cxn>
              <a:cxn ang="T7">
                <a:pos x="T2" y="T3"/>
              </a:cxn>
              <a:cxn ang="T8">
                <a:pos x="T4" y="T5"/>
              </a:cxn>
            </a:cxnLst>
            <a:rect l="T9" t="T10" r="T11" b="T12"/>
            <a:pathLst>
              <a:path w="1632" h="832">
                <a:moveTo>
                  <a:pt x="1632" y="832"/>
                </a:moveTo>
                <a:cubicBezTo>
                  <a:pt x="1432" y="528"/>
                  <a:pt x="1232" y="224"/>
                  <a:pt x="960" y="112"/>
                </a:cubicBezTo>
                <a:cubicBezTo>
                  <a:pt x="688" y="0"/>
                  <a:pt x="344" y="80"/>
                  <a:pt x="0" y="16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7" name="Freeform 51"/>
          <p:cNvSpPr>
            <a:spLocks/>
          </p:cNvSpPr>
          <p:nvPr/>
        </p:nvSpPr>
        <p:spPr bwMode="auto">
          <a:xfrm>
            <a:off x="4722813" y="1795565"/>
            <a:ext cx="650874" cy="3233633"/>
          </a:xfrm>
          <a:custGeom>
            <a:avLst/>
            <a:gdLst>
              <a:gd name="T0" fmla="*/ 2147483646 w 456"/>
              <a:gd name="T1" fmla="*/ 2147483646 h 2064"/>
              <a:gd name="T2" fmla="*/ 2147483646 w 456"/>
              <a:gd name="T3" fmla="*/ 2147483646 h 2064"/>
              <a:gd name="T4" fmla="*/ 2147483646 w 456"/>
              <a:gd name="T5" fmla="*/ 0 h 2064"/>
              <a:gd name="T6" fmla="*/ 0 60000 65536"/>
              <a:gd name="T7" fmla="*/ 0 60000 65536"/>
              <a:gd name="T8" fmla="*/ 0 60000 65536"/>
              <a:gd name="T9" fmla="*/ 0 w 456"/>
              <a:gd name="T10" fmla="*/ 0 h 2064"/>
              <a:gd name="T11" fmla="*/ 456 w 456"/>
              <a:gd name="T12" fmla="*/ 2064 h 2064"/>
            </a:gdLst>
            <a:ahLst/>
            <a:cxnLst>
              <a:cxn ang="T6">
                <a:pos x="T0" y="T1"/>
              </a:cxn>
              <a:cxn ang="T7">
                <a:pos x="T2" y="T3"/>
              </a:cxn>
              <a:cxn ang="T8">
                <a:pos x="T4" y="T5"/>
              </a:cxn>
            </a:cxnLst>
            <a:rect l="T9" t="T10" r="T11" b="T12"/>
            <a:pathLst>
              <a:path w="456" h="2064">
                <a:moveTo>
                  <a:pt x="24" y="2064"/>
                </a:moveTo>
                <a:cubicBezTo>
                  <a:pt x="12" y="1612"/>
                  <a:pt x="0" y="1160"/>
                  <a:pt x="72" y="816"/>
                </a:cubicBezTo>
                <a:cubicBezTo>
                  <a:pt x="144" y="472"/>
                  <a:pt x="300" y="236"/>
                  <a:pt x="456"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8" name="Freeform 52"/>
          <p:cNvSpPr>
            <a:spLocks/>
          </p:cNvSpPr>
          <p:nvPr/>
        </p:nvSpPr>
        <p:spPr bwMode="auto">
          <a:xfrm>
            <a:off x="4760913" y="3136231"/>
            <a:ext cx="2230438" cy="1892968"/>
          </a:xfrm>
          <a:custGeom>
            <a:avLst/>
            <a:gdLst>
              <a:gd name="T0" fmla="*/ 0 w 1584"/>
              <a:gd name="T1" fmla="*/ 2147483646 h 1152"/>
              <a:gd name="T2" fmla="*/ 2147483646 w 1584"/>
              <a:gd name="T3" fmla="*/ 2147483646 h 1152"/>
              <a:gd name="T4" fmla="*/ 2147483646 w 1584"/>
              <a:gd name="T5" fmla="*/ 0 h 1152"/>
              <a:gd name="T6" fmla="*/ 0 60000 65536"/>
              <a:gd name="T7" fmla="*/ 0 60000 65536"/>
              <a:gd name="T8" fmla="*/ 0 60000 65536"/>
              <a:gd name="T9" fmla="*/ 0 w 1584"/>
              <a:gd name="T10" fmla="*/ 0 h 1152"/>
              <a:gd name="T11" fmla="*/ 1584 w 1584"/>
              <a:gd name="T12" fmla="*/ 1152 h 1152"/>
            </a:gdLst>
            <a:ahLst/>
            <a:cxnLst>
              <a:cxn ang="T6">
                <a:pos x="T0" y="T1"/>
              </a:cxn>
              <a:cxn ang="T7">
                <a:pos x="T2" y="T3"/>
              </a:cxn>
              <a:cxn ang="T8">
                <a:pos x="T4" y="T5"/>
              </a:cxn>
            </a:cxnLst>
            <a:rect l="T9" t="T10" r="T11" b="T12"/>
            <a:pathLst>
              <a:path w="1584" h="1152">
                <a:moveTo>
                  <a:pt x="0" y="1152"/>
                </a:moveTo>
                <a:cubicBezTo>
                  <a:pt x="156" y="816"/>
                  <a:pt x="312" y="480"/>
                  <a:pt x="576" y="288"/>
                </a:cubicBezTo>
                <a:cubicBezTo>
                  <a:pt x="840" y="96"/>
                  <a:pt x="1416" y="48"/>
                  <a:pt x="1584"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9" name="Text Box 53"/>
          <p:cNvSpPr txBox="1">
            <a:spLocks noChangeArrowheads="1"/>
          </p:cNvSpPr>
          <p:nvPr/>
        </p:nvSpPr>
        <p:spPr bwMode="auto">
          <a:xfrm>
            <a:off x="2855913" y="4190999"/>
            <a:ext cx="1573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Contar</a:t>
            </a:r>
            <a:endParaRPr lang="en-GB" altLang="en-US" sz="2400"/>
          </a:p>
        </p:txBody>
      </p:sp>
      <p:sp>
        <p:nvSpPr>
          <p:cNvPr id="9230" name="Text Box 54"/>
          <p:cNvSpPr txBox="1">
            <a:spLocks noChangeArrowheads="1"/>
          </p:cNvSpPr>
          <p:nvPr/>
        </p:nvSpPr>
        <p:spPr bwMode="auto">
          <a:xfrm>
            <a:off x="5218113" y="2666999"/>
            <a:ext cx="2163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Motivar</a:t>
            </a:r>
            <a:endParaRPr lang="en-GB" altLang="en-US" sz="2400"/>
          </a:p>
        </p:txBody>
      </p:sp>
      <p:sp>
        <p:nvSpPr>
          <p:cNvPr id="9231" name="Text Box 55"/>
          <p:cNvSpPr txBox="1">
            <a:spLocks noChangeArrowheads="1"/>
          </p:cNvSpPr>
          <p:nvPr/>
        </p:nvSpPr>
        <p:spPr bwMode="auto">
          <a:xfrm>
            <a:off x="3178175" y="2209799"/>
            <a:ext cx="1966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Moderar</a:t>
            </a:r>
            <a:endParaRPr lang="en-GB" altLang="en-US" sz="2400"/>
          </a:p>
        </p:txBody>
      </p:sp>
      <p:sp>
        <p:nvSpPr>
          <p:cNvPr id="9232" name="Text Box 56"/>
          <p:cNvSpPr txBox="1">
            <a:spLocks noChangeArrowheads="1"/>
          </p:cNvSpPr>
          <p:nvPr/>
        </p:nvSpPr>
        <p:spPr bwMode="auto">
          <a:xfrm>
            <a:off x="2093913" y="3200399"/>
            <a:ext cx="1770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Proponer</a:t>
            </a:r>
            <a:endParaRPr lang="en-GB" altLang="en-US" sz="2400"/>
          </a:p>
        </p:txBody>
      </p:sp>
      <p:sp>
        <p:nvSpPr>
          <p:cNvPr id="9233" name="Text Box 57"/>
          <p:cNvSpPr txBox="1">
            <a:spLocks noChangeArrowheads="1"/>
          </p:cNvSpPr>
          <p:nvPr/>
        </p:nvSpPr>
        <p:spPr bwMode="auto">
          <a:xfrm>
            <a:off x="5218113" y="3962399"/>
            <a:ext cx="2316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Empoderar</a:t>
            </a:r>
            <a:endParaRPr lang="en-GB" altLang="en-US" sz="2400"/>
          </a:p>
        </p:txBody>
      </p:sp>
      <p:sp>
        <p:nvSpPr>
          <p:cNvPr id="9234" name="Line 58"/>
          <p:cNvSpPr>
            <a:spLocks noChangeShapeType="1"/>
          </p:cNvSpPr>
          <p:nvPr/>
        </p:nvSpPr>
        <p:spPr bwMode="auto">
          <a:xfrm>
            <a:off x="950913" y="5545930"/>
            <a:ext cx="7543800" cy="0"/>
          </a:xfrm>
          <a:prstGeom prst="line">
            <a:avLst/>
          </a:prstGeom>
          <a:noFill/>
          <a:ln w="57150" cmpd="thinThick">
            <a:solidFill>
              <a:schemeClr val="tx1"/>
            </a:solidFill>
            <a:round/>
            <a:headEnd/>
            <a:tailEnd/>
          </a:ln>
          <a:extLst>
            <a:ext uri="{909E8E84-426E-40DD-AFC4-6F175D3DCCD1}">
              <a14:hiddenFill xmlns:a14="http://schemas.microsoft.com/office/drawing/2010/main">
                <a:noFill/>
              </a14:hiddenFill>
            </a:ext>
          </a:extLst>
        </p:spPr>
        <p:txBody>
          <a:bodyPr/>
          <a:lstStyle/>
          <a:p>
            <a:endParaRPr lang="es-ES_tradnl"/>
          </a:p>
        </p:txBody>
      </p:sp>
      <p:sp>
        <p:nvSpPr>
          <p:cNvPr id="9235" name="Text Box 59"/>
          <p:cNvSpPr txBox="1">
            <a:spLocks noChangeArrowheads="1"/>
          </p:cNvSpPr>
          <p:nvPr/>
        </p:nvSpPr>
        <p:spPr bwMode="auto">
          <a:xfrm>
            <a:off x="358775" y="22097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
        <p:nvSpPr>
          <p:cNvPr id="2" name="ZoneTexte 1"/>
          <p:cNvSpPr txBox="1"/>
          <p:nvPr/>
        </p:nvSpPr>
        <p:spPr>
          <a:xfrm>
            <a:off x="358775" y="5638799"/>
            <a:ext cx="2497138" cy="519113"/>
          </a:xfrm>
          <a:prstGeom prst="rect">
            <a:avLst/>
          </a:prstGeom>
          <a:noFill/>
        </p:spPr>
        <p:txBody>
          <a:bodyPr>
            <a:spAutoFit/>
          </a:bodyPr>
          <a:lstStyle/>
          <a:p>
            <a:pPr eaLnBrk="1" hangingPunct="1">
              <a:defRPr/>
            </a:pPr>
            <a:r>
              <a:rPr lang="fr-FR" sz="2800" b="1" dirty="0">
                <a:solidFill>
                  <a:schemeClr val="tx2">
                    <a:lumMod val="50000"/>
                  </a:schemeClr>
                </a:solidFill>
              </a:rPr>
              <a:t>PRESENTAR</a:t>
            </a:r>
          </a:p>
        </p:txBody>
      </p:sp>
      <p:sp>
        <p:nvSpPr>
          <p:cNvPr id="21" name="ZoneTexte 20"/>
          <p:cNvSpPr txBox="1">
            <a:spLocks noChangeArrowheads="1"/>
          </p:cNvSpPr>
          <p:nvPr/>
        </p:nvSpPr>
        <p:spPr bwMode="auto">
          <a:xfrm>
            <a:off x="6151562" y="5566430"/>
            <a:ext cx="276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r" eaLnBrk="1" hangingPunct="1">
              <a:spcBef>
                <a:spcPct val="0"/>
              </a:spcBef>
              <a:buClrTx/>
              <a:buFontTx/>
              <a:buNone/>
            </a:pPr>
            <a:r>
              <a:rPr lang="fr-FR" altLang="en-US" sz="2800" b="1">
                <a:solidFill>
                  <a:srgbClr val="F907BA"/>
                </a:solidFill>
              </a:rPr>
              <a:t>FACILITAR</a:t>
            </a:r>
          </a:p>
        </p:txBody>
      </p:sp>
      <p:sp>
        <p:nvSpPr>
          <p:cNvPr id="3" name="TextBox 2">
            <a:extLst>
              <a:ext uri="{FF2B5EF4-FFF2-40B4-BE49-F238E27FC236}">
                <a16:creationId xmlns:a16="http://schemas.microsoft.com/office/drawing/2014/main" id="{A37EBC18-6B70-A548-A092-5D3BA722B99E}"/>
              </a:ext>
            </a:extLst>
          </p:cNvPr>
          <p:cNvSpPr txBox="1"/>
          <p:nvPr/>
        </p:nvSpPr>
        <p:spPr>
          <a:xfrm>
            <a:off x="518319" y="6141232"/>
            <a:ext cx="6248399" cy="738664"/>
          </a:xfrm>
          <a:prstGeom prst="rect">
            <a:avLst/>
          </a:prstGeom>
          <a:noFill/>
        </p:spPr>
        <p:txBody>
          <a:bodyPr wrap="square" rtlCol="0">
            <a:spAutoFit/>
          </a:bodyPr>
          <a:lstStyle/>
          <a:p>
            <a:r>
              <a:rPr lang="es-ES_tradnl" sz="1400" dirty="0"/>
              <a:t>Curso de formación del ACNUDH para diseñar, gestionar e impartir capacitación en derechos humanos, Oficina de Alto Comisionado de las Naciones Unidas para los Derechos Humanos</a:t>
            </a:r>
            <a:endParaRPr lang="en-EC" sz="1400" dirty="0"/>
          </a:p>
        </p:txBody>
      </p:sp>
    </p:spTree>
    <p:extLst>
      <p:ext uri="{BB962C8B-B14F-4D97-AF65-F5344CB8AC3E}">
        <p14:creationId xmlns:p14="http://schemas.microsoft.com/office/powerpoint/2010/main" val="2395292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51437" y="3594545"/>
            <a:ext cx="4498031" cy="282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title"/>
          </p:nvPr>
        </p:nvSpPr>
        <p:spPr/>
        <p:txBody>
          <a:bodyPr/>
          <a:lstStyle/>
          <a:p>
            <a:r>
              <a:rPr lang="es-EC" altLang="en-US"/>
              <a:t>Procesos Educativos</a:t>
            </a:r>
            <a:endParaRPr lang="en-US" dirty="0"/>
          </a:p>
        </p:txBody>
      </p:sp>
      <p:sp>
        <p:nvSpPr>
          <p:cNvPr id="3" name="Marcador de contenido 2"/>
          <p:cNvSpPr>
            <a:spLocks noGrp="1"/>
          </p:cNvSpPr>
          <p:nvPr>
            <p:ph idx="1"/>
          </p:nvPr>
        </p:nvSpPr>
        <p:spPr/>
        <p:txBody>
          <a:bodyPr/>
          <a:lstStyle/>
          <a:p>
            <a:pPr marL="0" indent="0">
              <a:buNone/>
            </a:pPr>
            <a:r>
              <a:rPr lang="es-EC" altLang="en-US" dirty="0"/>
              <a:t>Organiza los elementos que componen el proceso educativo</a:t>
            </a:r>
          </a:p>
        </p:txBody>
      </p:sp>
    </p:spTree>
    <p:extLst>
      <p:ext uri="{BB962C8B-B14F-4D97-AF65-F5344CB8AC3E}">
        <p14:creationId xmlns:p14="http://schemas.microsoft.com/office/powerpoint/2010/main" val="6500984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236663"/>
            <a:ext cx="3868340" cy="823912"/>
          </a:xfrm>
        </p:spPr>
        <p:txBody>
          <a:bodyPr>
            <a:normAutofit/>
          </a:bodyPr>
          <a:lstStyle/>
          <a:p>
            <a:r>
              <a:rPr lang="es-ES_tradnl" sz="3000" dirty="0">
                <a:latin typeface="Kefa II Pro" panose="02000503000000020003" pitchFamily="50" charset="0"/>
              </a:rPr>
              <a:t>Métodos</a:t>
            </a:r>
          </a:p>
        </p:txBody>
      </p:sp>
      <p:sp>
        <p:nvSpPr>
          <p:cNvPr id="4" name="Content Placeholder 3"/>
          <p:cNvSpPr>
            <a:spLocks noGrp="1"/>
          </p:cNvSpPr>
          <p:nvPr>
            <p:ph sz="half" idx="2"/>
          </p:nvPr>
        </p:nvSpPr>
        <p:spPr/>
        <p:txBody>
          <a:bodyPr/>
          <a:lstStyle/>
          <a:p>
            <a:r>
              <a:rPr lang="es-ES_tradnl" dirty="0"/>
              <a:t>Taller</a:t>
            </a:r>
          </a:p>
          <a:p>
            <a:r>
              <a:rPr lang="es-ES_tradnl" dirty="0"/>
              <a:t>Conferencia</a:t>
            </a:r>
          </a:p>
          <a:p>
            <a:r>
              <a:rPr lang="es-ES_tradnl" dirty="0"/>
              <a:t>Congreso</a:t>
            </a:r>
          </a:p>
          <a:p>
            <a:r>
              <a:rPr lang="es-ES_tradnl" dirty="0"/>
              <a:t>Encuentro</a:t>
            </a:r>
          </a:p>
          <a:p>
            <a:r>
              <a:rPr lang="es-ES_tradnl" dirty="0"/>
              <a:t>Seminario o Simposio</a:t>
            </a:r>
          </a:p>
        </p:txBody>
      </p:sp>
      <p:sp>
        <p:nvSpPr>
          <p:cNvPr id="5" name="Text Placeholder 4"/>
          <p:cNvSpPr>
            <a:spLocks noGrp="1"/>
          </p:cNvSpPr>
          <p:nvPr>
            <p:ph type="body" sz="quarter" idx="3"/>
          </p:nvPr>
        </p:nvSpPr>
        <p:spPr>
          <a:xfrm>
            <a:off x="4629150" y="1236663"/>
            <a:ext cx="3887391" cy="823912"/>
          </a:xfrm>
        </p:spPr>
        <p:txBody>
          <a:bodyPr>
            <a:normAutofit/>
          </a:bodyPr>
          <a:lstStyle/>
          <a:p>
            <a:r>
              <a:rPr lang="es-ES_tradnl" sz="3000" dirty="0">
                <a:latin typeface="Kefa II Pro" panose="02000503000000020003" pitchFamily="50" charset="0"/>
              </a:rPr>
              <a:t>Técnicas</a:t>
            </a:r>
          </a:p>
        </p:txBody>
      </p:sp>
      <p:sp>
        <p:nvSpPr>
          <p:cNvPr id="6" name="Content Placeholder 5"/>
          <p:cNvSpPr>
            <a:spLocks noGrp="1"/>
          </p:cNvSpPr>
          <p:nvPr>
            <p:ph sz="quarter" idx="4"/>
          </p:nvPr>
        </p:nvSpPr>
        <p:spPr/>
        <p:txBody>
          <a:bodyPr>
            <a:normAutofit fontScale="77500" lnSpcReduction="20000"/>
          </a:bodyPr>
          <a:lstStyle/>
          <a:p>
            <a:r>
              <a:rPr lang="es-ES_tradnl" dirty="0"/>
              <a:t>Charla</a:t>
            </a:r>
          </a:p>
          <a:p>
            <a:r>
              <a:rPr lang="es-ES_tradnl" dirty="0"/>
              <a:t>Círculo de estudio</a:t>
            </a:r>
          </a:p>
          <a:p>
            <a:r>
              <a:rPr lang="es-ES_tradnl" dirty="0"/>
              <a:t>Debate</a:t>
            </a:r>
          </a:p>
          <a:p>
            <a:r>
              <a:rPr lang="es-ES_tradnl" dirty="0"/>
              <a:t>Dinámicas de grupo</a:t>
            </a:r>
          </a:p>
          <a:p>
            <a:r>
              <a:rPr lang="es-ES_tradnl" dirty="0"/>
              <a:t>Lluvia de ideas</a:t>
            </a:r>
          </a:p>
          <a:p>
            <a:r>
              <a:rPr lang="es-ES_tradnl" dirty="0"/>
              <a:t>Mesas o grupos de diálogo</a:t>
            </a:r>
          </a:p>
          <a:p>
            <a:r>
              <a:rPr lang="es-ES_tradnl" dirty="0"/>
              <a:t>Sesiones plenaria</a:t>
            </a:r>
          </a:p>
          <a:p>
            <a:r>
              <a:rPr lang="es-ES_tradnl" dirty="0"/>
              <a:t>Grupos de trabajo</a:t>
            </a:r>
          </a:p>
          <a:p>
            <a:r>
              <a:rPr lang="es-ES_tradnl" dirty="0"/>
              <a:t>Paneles</a:t>
            </a:r>
          </a:p>
          <a:p>
            <a:endParaRPr lang="es-ES_tradnl" dirty="0"/>
          </a:p>
        </p:txBody>
      </p:sp>
    </p:spTree>
    <p:extLst>
      <p:ext uri="{BB962C8B-B14F-4D97-AF65-F5344CB8AC3E}">
        <p14:creationId xmlns:p14="http://schemas.microsoft.com/office/powerpoint/2010/main" val="18064290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140851" y="247396"/>
            <a:ext cx="6628885" cy="737858"/>
          </a:xfrm>
        </p:spPr>
        <p:txBody>
          <a:bodyPr/>
          <a:lstStyle/>
          <a:p>
            <a:pPr algn="r"/>
            <a:r>
              <a:rPr lang="es-ES_tradnl" dirty="0"/>
              <a:t>Formas de enseñanza</a:t>
            </a:r>
          </a:p>
        </p:txBody>
      </p:sp>
      <p:sp>
        <p:nvSpPr>
          <p:cNvPr id="9219" name="AutoShape 9"/>
          <p:cNvSpPr>
            <a:spLocks noChangeArrowheads="1"/>
          </p:cNvSpPr>
          <p:nvPr/>
        </p:nvSpPr>
        <p:spPr bwMode="auto">
          <a:xfrm>
            <a:off x="1308100" y="1219200"/>
            <a:ext cx="6248400" cy="4495799"/>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17364 h 21600"/>
            </a:gdLst>
            <a:ahLst/>
            <a:cxnLst>
              <a:cxn ang="T8">
                <a:pos x="T0" y="T1"/>
              </a:cxn>
              <a:cxn ang="T9">
                <a:pos x="T2" y="T3"/>
              </a:cxn>
              <a:cxn ang="T10">
                <a:pos x="T4" y="T5"/>
              </a:cxn>
              <a:cxn ang="T11">
                <a:pos x="T6" y="T7"/>
              </a:cxn>
            </a:cxnLst>
            <a:rect l="T12" t="T13" r="T14" b="T15"/>
            <a:pathLst>
              <a:path w="21600" h="21600">
                <a:moveTo>
                  <a:pt x="4863" y="17744"/>
                </a:moveTo>
                <a:cubicBezTo>
                  <a:pt x="2833" y="16008"/>
                  <a:pt x="1664" y="13471"/>
                  <a:pt x="1664" y="10800"/>
                </a:cubicBezTo>
                <a:cubicBezTo>
                  <a:pt x="1664" y="5754"/>
                  <a:pt x="5754" y="1664"/>
                  <a:pt x="10800" y="1664"/>
                </a:cubicBezTo>
                <a:cubicBezTo>
                  <a:pt x="15845" y="1664"/>
                  <a:pt x="19936" y="5754"/>
                  <a:pt x="19936" y="10800"/>
                </a:cubicBezTo>
                <a:cubicBezTo>
                  <a:pt x="19935" y="13471"/>
                  <a:pt x="18766" y="16008"/>
                  <a:pt x="16736" y="17744"/>
                </a:cubicBezTo>
                <a:lnTo>
                  <a:pt x="17817" y="19009"/>
                </a:lnTo>
                <a:cubicBezTo>
                  <a:pt x="20217" y="16957"/>
                  <a:pt x="21600" y="13957"/>
                  <a:pt x="21600" y="10800"/>
                </a:cubicBezTo>
                <a:cubicBezTo>
                  <a:pt x="21600" y="4835"/>
                  <a:pt x="16764" y="0"/>
                  <a:pt x="10800" y="0"/>
                </a:cubicBezTo>
                <a:cubicBezTo>
                  <a:pt x="4835" y="0"/>
                  <a:pt x="0" y="4835"/>
                  <a:pt x="0" y="10800"/>
                </a:cubicBezTo>
                <a:cubicBezTo>
                  <a:pt x="-1" y="13957"/>
                  <a:pt x="1382" y="16957"/>
                  <a:pt x="3782" y="19009"/>
                </a:cubicBezTo>
                <a:lnTo>
                  <a:pt x="4863" y="17744"/>
                </a:lnTo>
                <a:close/>
              </a:path>
            </a:pathLst>
          </a:custGeom>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1"/>
          </a:gradFill>
          <a:ln w="9525">
            <a:solidFill>
              <a:schemeClr val="tx1"/>
            </a:solidFill>
            <a:miter lim="800000"/>
            <a:headEnd/>
            <a:tailEnd/>
          </a:ln>
        </p:spPr>
        <p:txBody>
          <a:bodyPr wrap="none" anchor="ctr"/>
          <a:lstStyle/>
          <a:p>
            <a:endParaRPr lang="es-ES_tradnl"/>
          </a:p>
        </p:txBody>
      </p:sp>
      <p:sp>
        <p:nvSpPr>
          <p:cNvPr id="9220" name="Text Box 41"/>
          <p:cNvSpPr txBox="1">
            <a:spLocks noChangeArrowheads="1"/>
          </p:cNvSpPr>
          <p:nvPr/>
        </p:nvSpPr>
        <p:spPr bwMode="auto">
          <a:xfrm>
            <a:off x="7070725" y="1981199"/>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1" name="Text Box 45"/>
          <p:cNvSpPr txBox="1">
            <a:spLocks noChangeArrowheads="1"/>
          </p:cNvSpPr>
          <p:nvPr/>
        </p:nvSpPr>
        <p:spPr bwMode="auto">
          <a:xfrm>
            <a:off x="874713" y="4876799"/>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endParaRPr lang="en-GB" altLang="en-US" sz="2400" b="1">
              <a:latin typeface="Times New Roman" charset="0"/>
            </a:endParaRPr>
          </a:p>
        </p:txBody>
      </p:sp>
      <p:sp>
        <p:nvSpPr>
          <p:cNvPr id="9223" name="Text Box 47"/>
          <p:cNvSpPr txBox="1">
            <a:spLocks noChangeArrowheads="1"/>
          </p:cNvSpPr>
          <p:nvPr/>
        </p:nvSpPr>
        <p:spPr bwMode="auto">
          <a:xfrm>
            <a:off x="7123113" y="44195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4" name="Text Box 48"/>
          <p:cNvSpPr txBox="1">
            <a:spLocks noChangeArrowheads="1"/>
          </p:cNvSpPr>
          <p:nvPr/>
        </p:nvSpPr>
        <p:spPr bwMode="auto">
          <a:xfrm>
            <a:off x="2116138" y="762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
        <p:nvSpPr>
          <p:cNvPr id="9225" name="Freeform 49"/>
          <p:cNvSpPr>
            <a:spLocks/>
          </p:cNvSpPr>
          <p:nvPr/>
        </p:nvSpPr>
        <p:spPr bwMode="auto">
          <a:xfrm>
            <a:off x="2395537" y="2345532"/>
            <a:ext cx="2365376" cy="2683668"/>
          </a:xfrm>
          <a:custGeom>
            <a:avLst/>
            <a:gdLst>
              <a:gd name="T0" fmla="*/ 2147483646 w 1488"/>
              <a:gd name="T1" fmla="*/ 2147483646 h 1536"/>
              <a:gd name="T2" fmla="*/ 2147483646 w 1488"/>
              <a:gd name="T3" fmla="*/ 2147483646 h 1536"/>
              <a:gd name="T4" fmla="*/ 0 w 1488"/>
              <a:gd name="T5" fmla="*/ 0 h 1536"/>
              <a:gd name="T6" fmla="*/ 0 60000 65536"/>
              <a:gd name="T7" fmla="*/ 0 60000 65536"/>
              <a:gd name="T8" fmla="*/ 0 60000 65536"/>
              <a:gd name="T9" fmla="*/ 0 w 1488"/>
              <a:gd name="T10" fmla="*/ 0 h 1536"/>
              <a:gd name="T11" fmla="*/ 1488 w 1488"/>
              <a:gd name="T12" fmla="*/ 1536 h 1536"/>
            </a:gdLst>
            <a:ahLst/>
            <a:cxnLst>
              <a:cxn ang="T6">
                <a:pos x="T0" y="T1"/>
              </a:cxn>
              <a:cxn ang="T7">
                <a:pos x="T2" y="T3"/>
              </a:cxn>
              <a:cxn ang="T8">
                <a:pos x="T4" y="T5"/>
              </a:cxn>
            </a:cxnLst>
            <a:rect l="T9" t="T10" r="T11" b="T12"/>
            <a:pathLst>
              <a:path w="1488" h="1536">
                <a:moveTo>
                  <a:pt x="1488" y="1536"/>
                </a:moveTo>
                <a:cubicBezTo>
                  <a:pt x="1396" y="1280"/>
                  <a:pt x="1304" y="1024"/>
                  <a:pt x="1056" y="768"/>
                </a:cubicBezTo>
                <a:cubicBezTo>
                  <a:pt x="808" y="512"/>
                  <a:pt x="404" y="256"/>
                  <a:pt x="0"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6" name="Freeform 50"/>
          <p:cNvSpPr>
            <a:spLocks/>
          </p:cNvSpPr>
          <p:nvPr/>
        </p:nvSpPr>
        <p:spPr bwMode="auto">
          <a:xfrm>
            <a:off x="1892300" y="3662055"/>
            <a:ext cx="2868613" cy="1367144"/>
          </a:xfrm>
          <a:custGeom>
            <a:avLst/>
            <a:gdLst>
              <a:gd name="T0" fmla="*/ 2147483646 w 1632"/>
              <a:gd name="T1" fmla="*/ 2147483646 h 832"/>
              <a:gd name="T2" fmla="*/ 2147483646 w 1632"/>
              <a:gd name="T3" fmla="*/ 2147483646 h 832"/>
              <a:gd name="T4" fmla="*/ 0 w 1632"/>
              <a:gd name="T5" fmla="*/ 2147483646 h 832"/>
              <a:gd name="T6" fmla="*/ 0 60000 65536"/>
              <a:gd name="T7" fmla="*/ 0 60000 65536"/>
              <a:gd name="T8" fmla="*/ 0 60000 65536"/>
              <a:gd name="T9" fmla="*/ 0 w 1632"/>
              <a:gd name="T10" fmla="*/ 0 h 832"/>
              <a:gd name="T11" fmla="*/ 1632 w 1632"/>
              <a:gd name="T12" fmla="*/ 832 h 832"/>
            </a:gdLst>
            <a:ahLst/>
            <a:cxnLst>
              <a:cxn ang="T6">
                <a:pos x="T0" y="T1"/>
              </a:cxn>
              <a:cxn ang="T7">
                <a:pos x="T2" y="T3"/>
              </a:cxn>
              <a:cxn ang="T8">
                <a:pos x="T4" y="T5"/>
              </a:cxn>
            </a:cxnLst>
            <a:rect l="T9" t="T10" r="T11" b="T12"/>
            <a:pathLst>
              <a:path w="1632" h="832">
                <a:moveTo>
                  <a:pt x="1632" y="832"/>
                </a:moveTo>
                <a:cubicBezTo>
                  <a:pt x="1432" y="528"/>
                  <a:pt x="1232" y="224"/>
                  <a:pt x="960" y="112"/>
                </a:cubicBezTo>
                <a:cubicBezTo>
                  <a:pt x="688" y="0"/>
                  <a:pt x="344" y="80"/>
                  <a:pt x="0" y="16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7" name="Freeform 51"/>
          <p:cNvSpPr>
            <a:spLocks/>
          </p:cNvSpPr>
          <p:nvPr/>
        </p:nvSpPr>
        <p:spPr bwMode="auto">
          <a:xfrm>
            <a:off x="4722813" y="1795565"/>
            <a:ext cx="650874" cy="3233633"/>
          </a:xfrm>
          <a:custGeom>
            <a:avLst/>
            <a:gdLst>
              <a:gd name="T0" fmla="*/ 2147483646 w 456"/>
              <a:gd name="T1" fmla="*/ 2147483646 h 2064"/>
              <a:gd name="T2" fmla="*/ 2147483646 w 456"/>
              <a:gd name="T3" fmla="*/ 2147483646 h 2064"/>
              <a:gd name="T4" fmla="*/ 2147483646 w 456"/>
              <a:gd name="T5" fmla="*/ 0 h 2064"/>
              <a:gd name="T6" fmla="*/ 0 60000 65536"/>
              <a:gd name="T7" fmla="*/ 0 60000 65536"/>
              <a:gd name="T8" fmla="*/ 0 60000 65536"/>
              <a:gd name="T9" fmla="*/ 0 w 456"/>
              <a:gd name="T10" fmla="*/ 0 h 2064"/>
              <a:gd name="T11" fmla="*/ 456 w 456"/>
              <a:gd name="T12" fmla="*/ 2064 h 2064"/>
            </a:gdLst>
            <a:ahLst/>
            <a:cxnLst>
              <a:cxn ang="T6">
                <a:pos x="T0" y="T1"/>
              </a:cxn>
              <a:cxn ang="T7">
                <a:pos x="T2" y="T3"/>
              </a:cxn>
              <a:cxn ang="T8">
                <a:pos x="T4" y="T5"/>
              </a:cxn>
            </a:cxnLst>
            <a:rect l="T9" t="T10" r="T11" b="T12"/>
            <a:pathLst>
              <a:path w="456" h="2064">
                <a:moveTo>
                  <a:pt x="24" y="2064"/>
                </a:moveTo>
                <a:cubicBezTo>
                  <a:pt x="12" y="1612"/>
                  <a:pt x="0" y="1160"/>
                  <a:pt x="72" y="816"/>
                </a:cubicBezTo>
                <a:cubicBezTo>
                  <a:pt x="144" y="472"/>
                  <a:pt x="300" y="236"/>
                  <a:pt x="456"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8" name="Freeform 52"/>
          <p:cNvSpPr>
            <a:spLocks/>
          </p:cNvSpPr>
          <p:nvPr/>
        </p:nvSpPr>
        <p:spPr bwMode="auto">
          <a:xfrm>
            <a:off x="4760913" y="3136231"/>
            <a:ext cx="2230438" cy="1892968"/>
          </a:xfrm>
          <a:custGeom>
            <a:avLst/>
            <a:gdLst>
              <a:gd name="T0" fmla="*/ 0 w 1584"/>
              <a:gd name="T1" fmla="*/ 2147483646 h 1152"/>
              <a:gd name="T2" fmla="*/ 2147483646 w 1584"/>
              <a:gd name="T3" fmla="*/ 2147483646 h 1152"/>
              <a:gd name="T4" fmla="*/ 2147483646 w 1584"/>
              <a:gd name="T5" fmla="*/ 0 h 1152"/>
              <a:gd name="T6" fmla="*/ 0 60000 65536"/>
              <a:gd name="T7" fmla="*/ 0 60000 65536"/>
              <a:gd name="T8" fmla="*/ 0 60000 65536"/>
              <a:gd name="T9" fmla="*/ 0 w 1584"/>
              <a:gd name="T10" fmla="*/ 0 h 1152"/>
              <a:gd name="T11" fmla="*/ 1584 w 1584"/>
              <a:gd name="T12" fmla="*/ 1152 h 1152"/>
            </a:gdLst>
            <a:ahLst/>
            <a:cxnLst>
              <a:cxn ang="T6">
                <a:pos x="T0" y="T1"/>
              </a:cxn>
              <a:cxn ang="T7">
                <a:pos x="T2" y="T3"/>
              </a:cxn>
              <a:cxn ang="T8">
                <a:pos x="T4" y="T5"/>
              </a:cxn>
            </a:cxnLst>
            <a:rect l="T9" t="T10" r="T11" b="T12"/>
            <a:pathLst>
              <a:path w="1584" h="1152">
                <a:moveTo>
                  <a:pt x="0" y="1152"/>
                </a:moveTo>
                <a:cubicBezTo>
                  <a:pt x="156" y="816"/>
                  <a:pt x="312" y="480"/>
                  <a:pt x="576" y="288"/>
                </a:cubicBezTo>
                <a:cubicBezTo>
                  <a:pt x="840" y="96"/>
                  <a:pt x="1416" y="48"/>
                  <a:pt x="1584"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9" name="Text Box 53"/>
          <p:cNvSpPr txBox="1">
            <a:spLocks noChangeArrowheads="1"/>
          </p:cNvSpPr>
          <p:nvPr/>
        </p:nvSpPr>
        <p:spPr bwMode="auto">
          <a:xfrm>
            <a:off x="2855913" y="4190999"/>
            <a:ext cx="1573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Contar</a:t>
            </a:r>
            <a:endParaRPr lang="en-GB" altLang="en-US" sz="2400"/>
          </a:p>
        </p:txBody>
      </p:sp>
      <p:sp>
        <p:nvSpPr>
          <p:cNvPr id="9230" name="Text Box 54"/>
          <p:cNvSpPr txBox="1">
            <a:spLocks noChangeArrowheads="1"/>
          </p:cNvSpPr>
          <p:nvPr/>
        </p:nvSpPr>
        <p:spPr bwMode="auto">
          <a:xfrm>
            <a:off x="5218113" y="2666999"/>
            <a:ext cx="2163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Motivar</a:t>
            </a:r>
            <a:endParaRPr lang="en-GB" altLang="en-US" sz="2400"/>
          </a:p>
        </p:txBody>
      </p:sp>
      <p:sp>
        <p:nvSpPr>
          <p:cNvPr id="9231" name="Text Box 55"/>
          <p:cNvSpPr txBox="1">
            <a:spLocks noChangeArrowheads="1"/>
          </p:cNvSpPr>
          <p:nvPr/>
        </p:nvSpPr>
        <p:spPr bwMode="auto">
          <a:xfrm>
            <a:off x="3178175" y="2209799"/>
            <a:ext cx="1966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Moderar</a:t>
            </a:r>
            <a:endParaRPr lang="en-GB" altLang="en-US" sz="2400"/>
          </a:p>
        </p:txBody>
      </p:sp>
      <p:sp>
        <p:nvSpPr>
          <p:cNvPr id="9232" name="Text Box 56"/>
          <p:cNvSpPr txBox="1">
            <a:spLocks noChangeArrowheads="1"/>
          </p:cNvSpPr>
          <p:nvPr/>
        </p:nvSpPr>
        <p:spPr bwMode="auto">
          <a:xfrm>
            <a:off x="2093913" y="3200399"/>
            <a:ext cx="1770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Proponer</a:t>
            </a:r>
            <a:endParaRPr lang="en-GB" altLang="en-US" sz="2400"/>
          </a:p>
        </p:txBody>
      </p:sp>
      <p:sp>
        <p:nvSpPr>
          <p:cNvPr id="9233" name="Text Box 57"/>
          <p:cNvSpPr txBox="1">
            <a:spLocks noChangeArrowheads="1"/>
          </p:cNvSpPr>
          <p:nvPr/>
        </p:nvSpPr>
        <p:spPr bwMode="auto">
          <a:xfrm>
            <a:off x="5218113" y="3962399"/>
            <a:ext cx="2316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Empoderar</a:t>
            </a:r>
            <a:endParaRPr lang="en-GB" altLang="en-US" sz="2400"/>
          </a:p>
        </p:txBody>
      </p:sp>
      <p:sp>
        <p:nvSpPr>
          <p:cNvPr id="9234" name="Line 58"/>
          <p:cNvSpPr>
            <a:spLocks noChangeShapeType="1"/>
          </p:cNvSpPr>
          <p:nvPr/>
        </p:nvSpPr>
        <p:spPr bwMode="auto">
          <a:xfrm>
            <a:off x="950913" y="5545930"/>
            <a:ext cx="7543800" cy="0"/>
          </a:xfrm>
          <a:prstGeom prst="line">
            <a:avLst/>
          </a:prstGeom>
          <a:noFill/>
          <a:ln w="57150" cmpd="thinThick">
            <a:solidFill>
              <a:schemeClr val="tx1"/>
            </a:solidFill>
            <a:round/>
            <a:headEnd/>
            <a:tailEnd/>
          </a:ln>
          <a:extLst>
            <a:ext uri="{909E8E84-426E-40DD-AFC4-6F175D3DCCD1}">
              <a14:hiddenFill xmlns:a14="http://schemas.microsoft.com/office/drawing/2010/main">
                <a:noFill/>
              </a14:hiddenFill>
            </a:ext>
          </a:extLst>
        </p:spPr>
        <p:txBody>
          <a:bodyPr/>
          <a:lstStyle/>
          <a:p>
            <a:endParaRPr lang="es-ES_tradnl"/>
          </a:p>
        </p:txBody>
      </p:sp>
      <p:sp>
        <p:nvSpPr>
          <p:cNvPr id="9235" name="Text Box 59"/>
          <p:cNvSpPr txBox="1">
            <a:spLocks noChangeArrowheads="1"/>
          </p:cNvSpPr>
          <p:nvPr/>
        </p:nvSpPr>
        <p:spPr bwMode="auto">
          <a:xfrm>
            <a:off x="358775" y="22097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
        <p:nvSpPr>
          <p:cNvPr id="2" name="ZoneTexte 1"/>
          <p:cNvSpPr txBox="1"/>
          <p:nvPr/>
        </p:nvSpPr>
        <p:spPr>
          <a:xfrm>
            <a:off x="358775" y="5638799"/>
            <a:ext cx="2497138" cy="519113"/>
          </a:xfrm>
          <a:prstGeom prst="rect">
            <a:avLst/>
          </a:prstGeom>
          <a:noFill/>
        </p:spPr>
        <p:txBody>
          <a:bodyPr>
            <a:spAutoFit/>
          </a:bodyPr>
          <a:lstStyle/>
          <a:p>
            <a:pPr eaLnBrk="1" hangingPunct="1">
              <a:defRPr/>
            </a:pPr>
            <a:r>
              <a:rPr lang="fr-FR" sz="2800" b="1" dirty="0">
                <a:solidFill>
                  <a:schemeClr val="tx2">
                    <a:lumMod val="50000"/>
                  </a:schemeClr>
                </a:solidFill>
              </a:rPr>
              <a:t>PRESENTAR</a:t>
            </a:r>
          </a:p>
        </p:txBody>
      </p:sp>
      <p:sp>
        <p:nvSpPr>
          <p:cNvPr id="21" name="ZoneTexte 20"/>
          <p:cNvSpPr txBox="1">
            <a:spLocks noChangeArrowheads="1"/>
          </p:cNvSpPr>
          <p:nvPr/>
        </p:nvSpPr>
        <p:spPr bwMode="auto">
          <a:xfrm>
            <a:off x="6151562" y="5566430"/>
            <a:ext cx="276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r" eaLnBrk="1" hangingPunct="1">
              <a:spcBef>
                <a:spcPct val="0"/>
              </a:spcBef>
              <a:buClrTx/>
              <a:buFontTx/>
              <a:buNone/>
            </a:pPr>
            <a:r>
              <a:rPr lang="fr-FR" altLang="en-US" sz="2800" b="1">
                <a:solidFill>
                  <a:srgbClr val="F907BA"/>
                </a:solidFill>
              </a:rPr>
              <a:t>FACILITAR</a:t>
            </a:r>
          </a:p>
        </p:txBody>
      </p:sp>
    </p:spTree>
    <p:extLst>
      <p:ext uri="{BB962C8B-B14F-4D97-AF65-F5344CB8AC3E}">
        <p14:creationId xmlns:p14="http://schemas.microsoft.com/office/powerpoint/2010/main" val="38101209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322869642"/>
              </p:ext>
            </p:extLst>
          </p:nvPr>
        </p:nvGraphicFramePr>
        <p:xfrm>
          <a:off x="228600" y="914400"/>
          <a:ext cx="8534400" cy="5057775"/>
        </p:xfrm>
        <a:graphic>
          <a:graphicData uri="http://schemas.openxmlformats.org/drawingml/2006/table">
            <a:tbl>
              <a:tblPr/>
              <a:tblGrid>
                <a:gridCol w="4654550">
                  <a:extLst>
                    <a:ext uri="{9D8B030D-6E8A-4147-A177-3AD203B41FA5}">
                      <a16:colId xmlns:a16="http://schemas.microsoft.com/office/drawing/2014/main" val="20000"/>
                    </a:ext>
                  </a:extLst>
                </a:gridCol>
                <a:gridCol w="3879850">
                  <a:extLst>
                    <a:ext uri="{9D8B030D-6E8A-4147-A177-3AD203B41FA5}">
                      <a16:colId xmlns:a16="http://schemas.microsoft.com/office/drawing/2014/main" val="20001"/>
                    </a:ext>
                  </a:extLst>
                </a:gridCol>
              </a:tblGrid>
              <a:tr h="533400">
                <a:tc gridSpan="2">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400" b="1" i="0" u="none" strike="noStrike" cap="none" normalizeH="0" baseline="0" dirty="0">
                          <a:ln>
                            <a:noFill/>
                          </a:ln>
                          <a:solidFill>
                            <a:srgbClr val="000000"/>
                          </a:solidFill>
                          <a:effectLst/>
                          <a:latin typeface="Kefa II Pro" panose="02000503000000020003" pitchFamily="50" charset="0"/>
                          <a:ea typeface="ＭＳ Ｐゴシック" charset="-128"/>
                        </a:rPr>
                        <a:t>Contar</a:t>
                      </a:r>
                    </a:p>
                  </a:txBody>
                  <a:tcPr marT="45726" marB="45726"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E4396">
                        <a:alpha val="36862"/>
                      </a:srgbClr>
                    </a:solidFill>
                  </a:tcPr>
                </a:tc>
                <a:tc hMerge="1">
                  <a:txBody>
                    <a:bodyPr/>
                    <a:lstStyle/>
                    <a:p>
                      <a:endParaRPr lang="es-ES_tradnl"/>
                    </a:p>
                  </a:txBody>
                  <a:tcPr/>
                </a:tc>
                <a:extLst>
                  <a:ext uri="{0D108BD9-81ED-4DB2-BD59-A6C34878D82A}">
                    <a16:rowId xmlns:a16="http://schemas.microsoft.com/office/drawing/2014/main" val="10000"/>
                  </a:ext>
                </a:extLst>
              </a:tr>
              <a:tr h="803275">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¿Por qué? ¿Cuándo?</a:t>
                      </a:r>
                      <a:endParaRPr kumimoji="0" lang="es-ES_tradnl"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p>
                      <a:pPr marL="0" marR="0" lvl="0" indent="0" algn="ctr" defTabSz="914400" rtl="0" eaLnBrk="1" fontAlgn="base" latinLnBrk="0" hangingPunct="1">
                        <a:lnSpc>
                          <a:spcPct val="100000"/>
                        </a:lnSpc>
                        <a:spcBef>
                          <a:spcPct val="0"/>
                        </a:spcBef>
                        <a:spcAft>
                          <a:spcPts val="800"/>
                        </a:spcAft>
                        <a:buClrTx/>
                        <a:buSzTx/>
                        <a:buFontTx/>
                        <a:buNone/>
                        <a:tabLst/>
                      </a:pPr>
                      <a:endParaRPr kumimoji="0" lang="fr-FR"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txBody>
                  <a:tcPr marT="45726" marB="45726"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¿Qué? ¿Cómo?</a:t>
                      </a:r>
                      <a:endParaRPr kumimoji="0" lang="es-ES_tradnl"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endParaRPr>
                    </a:p>
                  </a:txBody>
                  <a:tcPr marT="45726" marB="45726"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extLst>
                  <a:ext uri="{0D108BD9-81ED-4DB2-BD59-A6C34878D82A}">
                    <a16:rowId xmlns:a16="http://schemas.microsoft.com/office/drawing/2014/main" val="10001"/>
                  </a:ext>
                </a:extLst>
              </a:tr>
              <a:tr h="3721100">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Introducir un concepto o proceso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Explicar un </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concepto o proceso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 Fijar una tarea</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 Confirmar acuerdos</a:t>
                      </a: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Hacer un resumen</a:t>
                      </a:r>
                    </a:p>
                    <a:p>
                      <a:pPr marL="0" marR="0" lvl="0" indent="0" algn="l" defTabSz="914400" rtl="0" eaLnBrk="1" fontAlgn="base" latinLnBrk="0" hangingPunct="1">
                        <a:lnSpc>
                          <a:spcPct val="100000"/>
                        </a:lnSpc>
                        <a:spcBef>
                          <a:spcPct val="0"/>
                        </a:spcBef>
                        <a:spcAft>
                          <a:spcPts val="800"/>
                        </a:spcAft>
                        <a:buClrTx/>
                        <a:buSzTx/>
                        <a:buFontTx/>
                        <a:buChar char="-"/>
                        <a:tabLst/>
                      </a:pPr>
                      <a:endPar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marT="45726" marB="45726"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Lecturas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Presentaciones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Narración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Representación teatral</a:t>
                      </a:r>
                    </a:p>
                    <a:p>
                      <a:pPr marL="0" marR="0" lvl="0" indent="0" algn="l" defTabSz="914400" rtl="0" eaLnBrk="1" fontAlgn="base" latinLnBrk="0" hangingPunct="1">
                        <a:lnSpc>
                          <a:spcPct val="100000"/>
                        </a:lnSpc>
                        <a:spcBef>
                          <a:spcPct val="0"/>
                        </a:spcBef>
                        <a:spcAft>
                          <a:spcPts val="800"/>
                        </a:spcAft>
                        <a:buClrTx/>
                        <a:buSzTx/>
                        <a:buFontTx/>
                        <a:buNone/>
                        <a:tabLst/>
                      </a:pP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(Comunicación en un solo sentido)</a:t>
                      </a:r>
                    </a:p>
                  </a:txBody>
                  <a:tcPr marT="45726" marB="45726"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cxnSp>
        <p:nvCxnSpPr>
          <p:cNvPr id="8" name="Straight Connector 7"/>
          <p:cNvCxnSpPr>
            <a:cxnSpLocks noChangeShapeType="1"/>
          </p:cNvCxnSpPr>
          <p:nvPr/>
        </p:nvCxnSpPr>
        <p:spPr bwMode="auto">
          <a:xfrm rot="5400000">
            <a:off x="2552701" y="3543300"/>
            <a:ext cx="4191000" cy="3175"/>
          </a:xfrm>
          <a:prstGeom prst="line">
            <a:avLst/>
          </a:prstGeom>
          <a:noFill/>
          <a:ln w="9525">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21516" name="Title 1"/>
          <p:cNvSpPr>
            <a:spLocks noGrp="1"/>
          </p:cNvSpPr>
          <p:nvPr>
            <p:ph type="title"/>
          </p:nvPr>
        </p:nvSpPr>
        <p:spPr/>
        <p:txBody>
          <a:bodyPr>
            <a:normAutofit fontScale="90000"/>
          </a:bodyPr>
          <a:lstStyle/>
          <a:p>
            <a:br>
              <a:rPr lang="fr-CH" altLang="en-US">
                <a:latin typeface="Arial" charset="0"/>
                <a:ea typeface="ＭＳ Ｐゴシック" charset="-128"/>
              </a:rPr>
            </a:br>
            <a:endParaRPr lang="en-GB" altLang="en-US">
              <a:latin typeface="Arial" charset="0"/>
              <a:ea typeface="ＭＳ Ｐゴシック" charset="-128"/>
            </a:endParaRPr>
          </a:p>
        </p:txBody>
      </p:sp>
    </p:spTree>
    <p:extLst>
      <p:ext uri="{BB962C8B-B14F-4D97-AF65-F5344CB8AC3E}">
        <p14:creationId xmlns:p14="http://schemas.microsoft.com/office/powerpoint/2010/main" val="23531739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3766090691"/>
              </p:ext>
            </p:extLst>
          </p:nvPr>
        </p:nvGraphicFramePr>
        <p:xfrm>
          <a:off x="306387" y="1003301"/>
          <a:ext cx="8610600" cy="4919664"/>
        </p:xfrm>
        <a:graphic>
          <a:graphicData uri="http://schemas.openxmlformats.org/drawingml/2006/table">
            <a:tbl>
              <a:tblPr/>
              <a:tblGrid>
                <a:gridCol w="4697413">
                  <a:extLst>
                    <a:ext uri="{9D8B030D-6E8A-4147-A177-3AD203B41FA5}">
                      <a16:colId xmlns:a16="http://schemas.microsoft.com/office/drawing/2014/main" val="20000"/>
                    </a:ext>
                  </a:extLst>
                </a:gridCol>
                <a:gridCol w="3913187">
                  <a:extLst>
                    <a:ext uri="{9D8B030D-6E8A-4147-A177-3AD203B41FA5}">
                      <a16:colId xmlns:a16="http://schemas.microsoft.com/office/drawing/2014/main" val="20001"/>
                    </a:ext>
                  </a:extLst>
                </a:gridCol>
              </a:tblGrid>
              <a:tr h="703263">
                <a:tc gridSpan="2">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400" b="1" i="0" u="none" strike="noStrike" cap="none" normalizeH="0" baseline="0" dirty="0">
                          <a:ln>
                            <a:noFill/>
                          </a:ln>
                          <a:solidFill>
                            <a:srgbClr val="000000"/>
                          </a:solidFill>
                          <a:effectLst/>
                          <a:latin typeface="Kefa II Pro" panose="02000503000000020003" pitchFamily="50" charset="0"/>
                          <a:ea typeface="ＭＳ Ｐゴシック" charset="-128"/>
                        </a:rPr>
                        <a:t>Proponer</a:t>
                      </a:r>
                    </a:p>
                  </a:txBody>
                  <a:tcPr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E4396">
                        <a:alpha val="36862"/>
                      </a:srgbClr>
                    </a:solidFill>
                  </a:tcPr>
                </a:tc>
                <a:tc hMerge="1">
                  <a:txBody>
                    <a:bodyPr/>
                    <a:lstStyle/>
                    <a:p>
                      <a:endParaRPr lang="es-ES_tradnl"/>
                    </a:p>
                  </a:txBody>
                  <a:tcPr/>
                </a:tc>
                <a:extLst>
                  <a:ext uri="{0D108BD9-81ED-4DB2-BD59-A6C34878D82A}">
                    <a16:rowId xmlns:a16="http://schemas.microsoft.com/office/drawing/2014/main" val="10000"/>
                  </a:ext>
                </a:extLst>
              </a:tr>
              <a:tr h="439738">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¿Por qué? ¿Cuándo?</a:t>
                      </a:r>
                      <a:endParaRPr kumimoji="0" lang="es-ES_tradnl"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fr-FR"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a:t>
                      </a:r>
                      <a:r>
                        <a:rPr kumimoji="0" lang="es-ES_tradnl"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Qué? ¿Cómo?</a:t>
                      </a:r>
                      <a:endParaRPr kumimoji="0" lang="es-ES_tradnl"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extLst>
                  <a:ext uri="{0D108BD9-81ED-4DB2-BD59-A6C34878D82A}">
                    <a16:rowId xmlns:a16="http://schemas.microsoft.com/office/drawing/2014/main" val="10001"/>
                  </a:ext>
                </a:extLst>
              </a:tr>
              <a:tr h="3776663">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Orientar</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Sugerir perspectivas alternativas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Hacer una demostración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Entablar el debate</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Alentar el proceso de reflexión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Generar ideas</a:t>
                      </a: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Mesa redonda</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Demostración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Viajes sobre el terreno</a:t>
                      </a:r>
                    </a:p>
                    <a:p>
                      <a:pPr marL="0" marR="0" lvl="0" indent="0" algn="l" defTabSz="914400" rtl="0" eaLnBrk="1" fontAlgn="base" latinLnBrk="0" hangingPunct="1">
                        <a:lnSpc>
                          <a:spcPct val="100000"/>
                        </a:lnSpc>
                        <a:spcBef>
                          <a:spcPct val="0"/>
                        </a:spcBef>
                        <a:spcAft>
                          <a:spcPts val="800"/>
                        </a:spcAft>
                        <a:buClrTx/>
                        <a:buSzTx/>
                        <a:buFontTx/>
                        <a:buNone/>
                        <a:tabLst/>
                      </a:pPr>
                      <a:endParaRPr kumimoji="0" lang="en-US"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endParaRPr kumimoji="0" lang="en-US"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endParaRPr kumimoji="0" lang="en-US"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endPar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endPar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cxnSp>
        <p:nvCxnSpPr>
          <p:cNvPr id="11" name="Straight Connector 10"/>
          <p:cNvCxnSpPr>
            <a:cxnSpLocks noChangeShapeType="1"/>
          </p:cNvCxnSpPr>
          <p:nvPr/>
        </p:nvCxnSpPr>
        <p:spPr bwMode="auto">
          <a:xfrm rot="5400000">
            <a:off x="2591594" y="3821907"/>
            <a:ext cx="4114800" cy="1587"/>
          </a:xfrm>
          <a:prstGeom prst="line">
            <a:avLst/>
          </a:prstGeom>
          <a:noFill/>
          <a:ln w="9525">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07754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97" name="Group 13"/>
          <p:cNvGraphicFramePr>
            <a:graphicFrameLocks noGrp="1"/>
          </p:cNvGraphicFramePr>
          <p:nvPr>
            <p:extLst>
              <p:ext uri="{D42A27DB-BD31-4B8C-83A1-F6EECF244321}">
                <p14:modId xmlns:p14="http://schemas.microsoft.com/office/powerpoint/2010/main" val="3971292137"/>
              </p:ext>
            </p:extLst>
          </p:nvPr>
        </p:nvGraphicFramePr>
        <p:xfrm>
          <a:off x="279400" y="939800"/>
          <a:ext cx="8559800" cy="5176839"/>
        </p:xfrm>
        <a:graphic>
          <a:graphicData uri="http://schemas.openxmlformats.org/drawingml/2006/table">
            <a:tbl>
              <a:tblPr/>
              <a:tblGrid>
                <a:gridCol w="4162425">
                  <a:extLst>
                    <a:ext uri="{9D8B030D-6E8A-4147-A177-3AD203B41FA5}">
                      <a16:colId xmlns:a16="http://schemas.microsoft.com/office/drawing/2014/main" val="20000"/>
                    </a:ext>
                  </a:extLst>
                </a:gridCol>
                <a:gridCol w="4397375">
                  <a:extLst>
                    <a:ext uri="{9D8B030D-6E8A-4147-A177-3AD203B41FA5}">
                      <a16:colId xmlns:a16="http://schemas.microsoft.com/office/drawing/2014/main" val="20001"/>
                    </a:ext>
                  </a:extLst>
                </a:gridCol>
              </a:tblGrid>
              <a:tr h="649288">
                <a:tc gridSpan="2">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altLang="en-US" sz="2400" b="1" i="0" u="none" strike="noStrike" cap="none" normalizeH="0" baseline="0" dirty="0">
                          <a:ln>
                            <a:noFill/>
                          </a:ln>
                          <a:solidFill>
                            <a:srgbClr val="000000"/>
                          </a:solidFill>
                          <a:effectLst/>
                          <a:latin typeface="Kefa II Pro" panose="02000503000000020003" pitchFamily="50" charset="0"/>
                          <a:ea typeface="ＭＳ Ｐゴシック" charset="-128"/>
                        </a:rPr>
                        <a:t>Moderar</a:t>
                      </a:r>
                    </a:p>
                  </a:txBody>
                  <a:tcPr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E4396">
                        <a:alpha val="36862"/>
                      </a:srgbClr>
                    </a:solidFill>
                  </a:tcPr>
                </a:tc>
                <a:tc hMerge="1">
                  <a:txBody>
                    <a:bodyPr/>
                    <a:lstStyle/>
                    <a:p>
                      <a:endParaRPr lang="es-ES_tradnl"/>
                    </a:p>
                  </a:txBody>
                  <a:tcPr/>
                </a:tc>
                <a:extLst>
                  <a:ext uri="{0D108BD9-81ED-4DB2-BD59-A6C34878D82A}">
                    <a16:rowId xmlns:a16="http://schemas.microsoft.com/office/drawing/2014/main" val="10000"/>
                  </a:ext>
                </a:extLst>
              </a:tr>
              <a:tr h="493713">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¿Por qué? ¿Cuándo?</a:t>
                      </a:r>
                      <a:endParaRPr kumimoji="0" lang="es-ES_tradnl"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fr-FR"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a:t>
                      </a:r>
                      <a:r>
                        <a:rPr kumimoji="0" lang="es-ES_tradnl"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Qué? ¿Cómo?</a:t>
                      </a:r>
                      <a:endParaRPr kumimoji="0" lang="es-ES_tradnl"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extLst>
                  <a:ext uri="{0D108BD9-81ED-4DB2-BD59-A6C34878D82A}">
                    <a16:rowId xmlns:a16="http://schemas.microsoft.com/office/drawing/2014/main" val="10001"/>
                  </a:ext>
                </a:extLst>
              </a:tr>
              <a:tr h="4033838">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Alentar la conversación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Equilibrar las preguntas y respuestas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Lograr el compromiso de los participantes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Propiciar el intercambio de distintos puntos de vista</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Entender la lógica tras las conclusiones de los alumnos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Abrir los ojos a los alumnos en cuanto a sus creencias</a:t>
                      </a: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Preguntas y </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respuestas/foros de discusión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Debate</a:t>
                      </a:r>
                    </a:p>
                    <a:p>
                      <a:pPr marL="0" marR="0" lvl="0" indent="0" algn="l" defTabSz="914400" rtl="0" eaLnBrk="1" fontAlgn="base" latinLnBrk="0" hangingPunct="1">
                        <a:lnSpc>
                          <a:spcPct val="100000"/>
                        </a:lnSpc>
                        <a:spcBef>
                          <a:spcPct val="0"/>
                        </a:spcBef>
                        <a:spcAft>
                          <a:spcPts val="800"/>
                        </a:spcAft>
                        <a:buClrTx/>
                        <a:buSzTx/>
                        <a:buFontTx/>
                        <a:buNone/>
                        <a:tabLst/>
                      </a:pP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cxnSp>
        <p:nvCxnSpPr>
          <p:cNvPr id="6" name="Straight Connector 5"/>
          <p:cNvCxnSpPr>
            <a:cxnSpLocks noChangeShapeType="1"/>
          </p:cNvCxnSpPr>
          <p:nvPr/>
        </p:nvCxnSpPr>
        <p:spPr bwMode="auto">
          <a:xfrm rot="5400000">
            <a:off x="2172494" y="3867945"/>
            <a:ext cx="4495800" cy="1588"/>
          </a:xfrm>
          <a:prstGeom prst="line">
            <a:avLst/>
          </a:prstGeom>
          <a:noFill/>
          <a:ln w="9525">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40096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s-ES_tradnl" dirty="0"/>
              <a:t>Estilos de aprendizaje</a:t>
            </a:r>
          </a:p>
        </p:txBody>
      </p:sp>
      <p:sp>
        <p:nvSpPr>
          <p:cNvPr id="6" name="Subtítulo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521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45" name="Group 13"/>
          <p:cNvGraphicFramePr>
            <a:graphicFrameLocks noGrp="1"/>
          </p:cNvGraphicFramePr>
          <p:nvPr>
            <p:extLst>
              <p:ext uri="{D42A27DB-BD31-4B8C-83A1-F6EECF244321}">
                <p14:modId xmlns:p14="http://schemas.microsoft.com/office/powerpoint/2010/main" val="4168343588"/>
              </p:ext>
            </p:extLst>
          </p:nvPr>
        </p:nvGraphicFramePr>
        <p:xfrm>
          <a:off x="279400" y="952500"/>
          <a:ext cx="8483600" cy="5086350"/>
        </p:xfrm>
        <a:graphic>
          <a:graphicData uri="http://schemas.openxmlformats.org/drawingml/2006/table">
            <a:tbl>
              <a:tblPr/>
              <a:tblGrid>
                <a:gridCol w="4445000">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tblGrid>
              <a:tr h="657225">
                <a:tc gridSpan="2">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400" b="1" i="0" u="none" strike="noStrike" cap="none" normalizeH="0" baseline="0" dirty="0">
                          <a:ln>
                            <a:noFill/>
                          </a:ln>
                          <a:solidFill>
                            <a:srgbClr val="000000"/>
                          </a:solidFill>
                          <a:effectLst/>
                          <a:latin typeface="Kefa II Pro" panose="02000503000000020003" pitchFamily="50" charset="0"/>
                          <a:ea typeface="ＭＳ Ｐゴシック" charset="-128"/>
                        </a:rPr>
                        <a:t>Motivar</a:t>
                      </a:r>
                    </a:p>
                  </a:txBody>
                  <a:tcPr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E4396">
                        <a:alpha val="36862"/>
                      </a:srgbClr>
                    </a:solidFill>
                  </a:tcPr>
                </a:tc>
                <a:tc hMerge="1">
                  <a:txBody>
                    <a:bodyPr/>
                    <a:lstStyle/>
                    <a:p>
                      <a:endParaRPr lang="es-ES_tradnl"/>
                    </a:p>
                  </a:txBody>
                  <a:tcPr/>
                </a:tc>
                <a:extLst>
                  <a:ext uri="{0D108BD9-81ED-4DB2-BD59-A6C34878D82A}">
                    <a16:rowId xmlns:a16="http://schemas.microsoft.com/office/drawing/2014/main" val="10000"/>
                  </a:ext>
                </a:extLst>
              </a:tr>
              <a:tr h="485775">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¿Por qué? ¿Cuándo?</a:t>
                      </a:r>
                      <a:endParaRPr kumimoji="0" lang="es-ES_tradnl"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fr-FR"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a:t>
                      </a:r>
                      <a:r>
                        <a:rPr kumimoji="0" lang="es-ES_tradnl"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Qué? ¿Cómo?</a:t>
                      </a:r>
                      <a:endParaRPr kumimoji="0" lang="es-ES_tradnl"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extLst>
                  <a:ext uri="{0D108BD9-81ED-4DB2-BD59-A6C34878D82A}">
                    <a16:rowId xmlns:a16="http://schemas.microsoft.com/office/drawing/2014/main" val="10001"/>
                  </a:ext>
                </a:extLst>
              </a:tr>
              <a:tr h="3943350">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Suscitar el interés al inicio de la </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sesión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 Agrupar y priorizar las ideas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 Estimular opiniones distintas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 Llegar a un ent</a:t>
                      </a: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endimiento común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Alentar a los alumnos a expresar sus pensamientos y sentimientos</a:t>
                      </a:r>
                      <a:endPar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Lluvia de ideas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Respuestas en ronda</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Grupos de trabajo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Carrusel</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chemeClr val="tx1"/>
                          </a:solidFill>
                          <a:effectLst/>
                          <a:latin typeface="Roboto" panose="02000000000000000000" pitchFamily="2" charset="0"/>
                          <a:ea typeface="Roboto" panose="02000000000000000000" pitchFamily="2" charset="0"/>
                        </a:rPr>
                        <a:t>“</a:t>
                      </a:r>
                      <a:r>
                        <a:rPr kumimoji="0" lang="es-ES_tradnl" altLang="en-US" sz="2000" b="0" i="0" u="none" strike="noStrike" cap="none" normalizeH="0" baseline="0" dirty="0" err="1">
                          <a:ln>
                            <a:noFill/>
                          </a:ln>
                          <a:solidFill>
                            <a:schemeClr val="tx1"/>
                          </a:solidFill>
                          <a:effectLst/>
                          <a:latin typeface="Roboto" panose="02000000000000000000" pitchFamily="2" charset="0"/>
                          <a:ea typeface="Roboto" panose="02000000000000000000" pitchFamily="2" charset="0"/>
                        </a:rPr>
                        <a:t>World</a:t>
                      </a:r>
                      <a:r>
                        <a:rPr kumimoji="0" lang="es-ES_tradnl" altLang="en-US" sz="2000" b="0" i="0" u="none" strike="noStrike" cap="none" normalizeH="0" baseline="0" dirty="0">
                          <a:ln>
                            <a:noFill/>
                          </a:ln>
                          <a:solidFill>
                            <a:schemeClr val="tx1"/>
                          </a:solidFill>
                          <a:effectLst/>
                          <a:latin typeface="Roboto" panose="02000000000000000000" pitchFamily="2" charset="0"/>
                          <a:ea typeface="Roboto" panose="02000000000000000000" pitchFamily="2" charset="0"/>
                        </a:rPr>
                        <a:t> café”</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chemeClr val="tx1"/>
                          </a:solidFill>
                          <a:effectLst/>
                          <a:latin typeface="Roboto" panose="02000000000000000000" pitchFamily="2" charset="0"/>
                          <a:ea typeface="Roboto" panose="02000000000000000000" pitchFamily="2" charset="0"/>
                        </a:rPr>
                        <a:t>“</a:t>
                      </a:r>
                      <a:r>
                        <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rPr>
                        <a:t>Rompecabezas</a:t>
                      </a:r>
                      <a:r>
                        <a:rPr kumimoji="0" lang="es-ES_tradnl" altLang="en-US" sz="2000" b="0" i="0" u="none" strike="noStrike" cap="none" normalizeH="0" baseline="0" dirty="0">
                          <a:ln>
                            <a:noFill/>
                          </a:ln>
                          <a:solidFill>
                            <a:schemeClr val="tx1"/>
                          </a:solidFill>
                          <a:effectLst/>
                          <a:latin typeface="Roboto" panose="02000000000000000000" pitchFamily="2" charset="0"/>
                          <a:ea typeface="Roboto" panose="02000000000000000000" pitchFamily="2" charset="0"/>
                        </a:rPr>
                        <a:t>”</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err="1">
                          <a:ln>
                            <a:noFill/>
                          </a:ln>
                          <a:solidFill>
                            <a:schemeClr val="tx1"/>
                          </a:solidFill>
                          <a:effectLst/>
                          <a:latin typeface="Roboto" panose="02000000000000000000" pitchFamily="2" charset="0"/>
                          <a:ea typeface="Roboto" panose="02000000000000000000" pitchFamily="2" charset="0"/>
                        </a:rPr>
                        <a:t>Metaproceso</a:t>
                      </a:r>
                      <a:endPar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cxnSp>
        <p:nvCxnSpPr>
          <p:cNvPr id="8" name="Straight Connector 7"/>
          <p:cNvCxnSpPr>
            <a:cxnSpLocks noChangeShapeType="1"/>
          </p:cNvCxnSpPr>
          <p:nvPr/>
        </p:nvCxnSpPr>
        <p:spPr bwMode="auto">
          <a:xfrm rot="5400000">
            <a:off x="2476501" y="3810000"/>
            <a:ext cx="4343400" cy="3175"/>
          </a:xfrm>
          <a:prstGeom prst="line">
            <a:avLst/>
          </a:prstGeom>
          <a:noFill/>
          <a:ln w="9525">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266041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699295357"/>
              </p:ext>
            </p:extLst>
          </p:nvPr>
        </p:nvGraphicFramePr>
        <p:xfrm>
          <a:off x="279400" y="952500"/>
          <a:ext cx="8559800" cy="5060950"/>
        </p:xfrm>
        <a:graphic>
          <a:graphicData uri="http://schemas.openxmlformats.org/drawingml/2006/table">
            <a:tbl>
              <a:tblPr/>
              <a:tblGrid>
                <a:gridCol w="4521200">
                  <a:extLst>
                    <a:ext uri="{9D8B030D-6E8A-4147-A177-3AD203B41FA5}">
                      <a16:colId xmlns:a16="http://schemas.microsoft.com/office/drawing/2014/main" val="20000"/>
                    </a:ext>
                  </a:extLst>
                </a:gridCol>
                <a:gridCol w="4038600">
                  <a:extLst>
                    <a:ext uri="{9D8B030D-6E8A-4147-A177-3AD203B41FA5}">
                      <a16:colId xmlns:a16="http://schemas.microsoft.com/office/drawing/2014/main" val="20001"/>
                    </a:ext>
                  </a:extLst>
                </a:gridCol>
              </a:tblGrid>
              <a:tr h="708025">
                <a:tc gridSpan="2">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400" b="1" i="0" u="none" strike="noStrike" cap="none" normalizeH="0" baseline="0" dirty="0">
                          <a:ln>
                            <a:noFill/>
                          </a:ln>
                          <a:solidFill>
                            <a:srgbClr val="000000"/>
                          </a:solidFill>
                          <a:effectLst/>
                          <a:latin typeface="Kefa II Pro" panose="02000503000000020003" pitchFamily="50" charset="0"/>
                          <a:ea typeface="ＭＳ Ｐゴシック" charset="-128"/>
                        </a:rPr>
                        <a:t>Empoderar</a:t>
                      </a:r>
                    </a:p>
                  </a:txBody>
                  <a:tcPr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rgbClr val="0E4396">
                        <a:alpha val="36862"/>
                      </a:srgbClr>
                    </a:solidFill>
                  </a:tcPr>
                </a:tc>
                <a:tc hMerge="1">
                  <a:txBody>
                    <a:bodyPr/>
                    <a:lstStyle/>
                    <a:p>
                      <a:endParaRPr lang="es-ES_tradnl"/>
                    </a:p>
                  </a:txBody>
                  <a:tcPr/>
                </a:tc>
                <a:extLst>
                  <a:ext uri="{0D108BD9-81ED-4DB2-BD59-A6C34878D82A}">
                    <a16:rowId xmlns:a16="http://schemas.microsoft.com/office/drawing/2014/main" val="10000"/>
                  </a:ext>
                </a:extLst>
              </a:tr>
              <a:tr h="434975">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es-ES_tradnl" altLang="en-US" sz="2000" b="1" i="0" u="none" strike="noStrike" cap="none" normalizeH="0" baseline="0" dirty="0">
                          <a:ln>
                            <a:noFill/>
                          </a:ln>
                          <a:solidFill>
                            <a:srgbClr val="000000"/>
                          </a:solidFill>
                          <a:effectLst/>
                          <a:latin typeface="Roboto" panose="02000000000000000000" pitchFamily="2" charset="0"/>
                          <a:ea typeface="Roboto" panose="02000000000000000000" pitchFamily="2" charset="0"/>
                        </a:rPr>
                        <a:t>¿Por qué? ¿Cuándo?</a:t>
                      </a:r>
                      <a:endParaRPr kumimoji="0" lang="es-ES_tradnl" altLang="en-US" sz="2000" b="1" i="0" u="none" strike="noStrike" cap="none" normalizeH="0" baseline="0" dirty="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ctr" defTabSz="914400" rtl="0" eaLnBrk="1" fontAlgn="base" latinLnBrk="0" hangingPunct="1">
                        <a:lnSpc>
                          <a:spcPct val="100000"/>
                        </a:lnSpc>
                        <a:spcBef>
                          <a:spcPct val="0"/>
                        </a:spcBef>
                        <a:spcAft>
                          <a:spcPts val="800"/>
                        </a:spcAft>
                        <a:buClrTx/>
                        <a:buSzTx/>
                        <a:buFontTx/>
                        <a:buNone/>
                        <a:tabLst/>
                      </a:pPr>
                      <a:r>
                        <a:rPr kumimoji="0" lang="fr-FR"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a:t>
                      </a:r>
                      <a:r>
                        <a:rPr kumimoji="0" lang="es-ES_tradnl" altLang="en-US" sz="2000" b="1" i="0" u="none" strike="noStrike" cap="none" normalizeH="0" baseline="0">
                          <a:ln>
                            <a:noFill/>
                          </a:ln>
                          <a:solidFill>
                            <a:srgbClr val="000000"/>
                          </a:solidFill>
                          <a:effectLst/>
                          <a:latin typeface="Roboto" panose="02000000000000000000" pitchFamily="2" charset="0"/>
                          <a:ea typeface="Roboto" panose="02000000000000000000" pitchFamily="2" charset="0"/>
                        </a:rPr>
                        <a:t>Qué? ¿Cómo?</a:t>
                      </a:r>
                      <a:endParaRPr kumimoji="0" lang="es-ES_tradnl" altLang="en-US" sz="2000" b="1" i="0" u="none" strike="noStrike" cap="none" normalizeH="0" baseline="0">
                        <a:ln>
                          <a:noFill/>
                        </a:ln>
                        <a:solidFill>
                          <a:schemeClr val="tx1"/>
                        </a:solidFill>
                        <a:effectLst/>
                        <a:latin typeface="Roboto" panose="02000000000000000000" pitchFamily="2" charset="0"/>
                        <a:ea typeface="Roboto" panose="02000000000000000000" pitchFamily="2" charset="0"/>
                      </a:endParaRPr>
                    </a:p>
                  </a:txBody>
                  <a:tcPr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rgbClr val="E7E7E7"/>
                    </a:solidFill>
                  </a:tcPr>
                </a:tc>
                <a:extLst>
                  <a:ext uri="{0D108BD9-81ED-4DB2-BD59-A6C34878D82A}">
                    <a16:rowId xmlns:a16="http://schemas.microsoft.com/office/drawing/2014/main" val="10001"/>
                  </a:ext>
                </a:extLst>
              </a:tr>
              <a:tr h="3917950">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fr-FR"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a:t>
                      </a: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Alentar a los alumnos a aplicar lo aprendido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Dotar a los alumnos con habilidades para una aplicación inmediata</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Observar el verdadero progreso de los educandos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 Determinar lo aprendido y los aspectos que aún hay que mejorar</a:t>
                      </a:r>
                      <a:endParaRPr kumimoji="0" lang="es-ES_tradnl" altLang="en-US" sz="2000" b="0" i="0" u="none" strike="noStrike" cap="none" normalizeH="0" baseline="0" dirty="0">
                        <a:ln>
                          <a:noFill/>
                        </a:ln>
                        <a:solidFill>
                          <a:srgbClr val="333333"/>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Clr>
                          <a:schemeClr val="tx2"/>
                        </a:buClr>
                        <a:buFont typeface="Wingdings" charset="2"/>
                        <a:defRPr sz="2200">
                          <a:solidFill>
                            <a:schemeClr val="tx1"/>
                          </a:solidFill>
                          <a:latin typeface="Arial" charset="0"/>
                          <a:ea typeface="ＭＳ Ｐゴシック" charset="-128"/>
                        </a:defRPr>
                      </a:lvl1pPr>
                      <a:lvl2pPr marL="742950" indent="-285750">
                        <a:spcBef>
                          <a:spcPct val="20000"/>
                        </a:spcBef>
                        <a:buClr>
                          <a:schemeClr val="tx2"/>
                        </a:buClr>
                        <a:buFont typeface="Wingdings" charset="2"/>
                        <a:defRPr sz="2000">
                          <a:solidFill>
                            <a:schemeClr val="tx1"/>
                          </a:solidFill>
                          <a:latin typeface="Arial" charset="0"/>
                          <a:ea typeface="ＭＳ Ｐゴシック" charset="-128"/>
                        </a:defRPr>
                      </a:lvl2pPr>
                      <a:lvl3pPr marL="1143000" indent="-228600">
                        <a:spcBef>
                          <a:spcPct val="20000"/>
                        </a:spcBef>
                        <a:buClr>
                          <a:schemeClr val="tx2"/>
                        </a:buClr>
                        <a:buFont typeface="Wingdings" charset="2"/>
                        <a:defRPr sz="2000">
                          <a:solidFill>
                            <a:schemeClr val="tx1"/>
                          </a:solidFill>
                          <a:latin typeface="Arial" charset="0"/>
                          <a:ea typeface="ＭＳ Ｐゴシック" charset="-128"/>
                        </a:defRPr>
                      </a:lvl3pPr>
                      <a:lvl4pPr marL="1600200" indent="-228600">
                        <a:spcBef>
                          <a:spcPct val="20000"/>
                        </a:spcBef>
                        <a:buClr>
                          <a:schemeClr val="tx2"/>
                        </a:buClr>
                        <a:buFont typeface="Wingdings" charset="2"/>
                        <a:defRPr>
                          <a:solidFill>
                            <a:schemeClr val="tx1"/>
                          </a:solidFill>
                          <a:latin typeface="Arial" charset="0"/>
                          <a:ea typeface="ＭＳ Ｐゴシック" charset="-128"/>
                        </a:defRPr>
                      </a:lvl4pPr>
                      <a:lvl5pPr marL="2057400" indent="-228600">
                        <a:spcBef>
                          <a:spcPct val="20000"/>
                        </a:spcBef>
                        <a:buClr>
                          <a:schemeClr val="tx2"/>
                        </a:buClr>
                        <a:buFont typeface="Wingdings" charset="2"/>
                        <a:defRPr>
                          <a:solidFill>
                            <a:schemeClr val="tx1"/>
                          </a:solidFill>
                          <a:latin typeface="Arial" charset="0"/>
                          <a:ea typeface="ＭＳ Ｐゴシック" charset="-128"/>
                        </a:defRPr>
                      </a:lvl5pPr>
                      <a:lvl6pPr marL="25146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6pPr>
                      <a:lvl7pPr marL="29718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7pPr>
                      <a:lvl8pPr marL="34290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8pPr>
                      <a:lvl9pPr marL="3886200" indent="-228600" eaLnBrk="0" fontAlgn="base" hangingPunct="0">
                        <a:spcBef>
                          <a:spcPct val="20000"/>
                        </a:spcBef>
                        <a:spcAft>
                          <a:spcPct val="0"/>
                        </a:spcAft>
                        <a:buClr>
                          <a:schemeClr val="tx2"/>
                        </a:buClr>
                        <a:buFont typeface="Wingdings" charset="2"/>
                        <a:defRPr>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Estudio de caso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Ejercicio práctico o simulación</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Juego de roles</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Práctica y aplicación después del curso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Espacio abierto</a:t>
                      </a:r>
                    </a:p>
                    <a:p>
                      <a:pPr marL="0" marR="0" lvl="0" indent="0" algn="l" defTabSz="914400" rtl="0" eaLnBrk="1" fontAlgn="base" latinLnBrk="0" hangingPunct="1">
                        <a:lnSpc>
                          <a:spcPct val="100000"/>
                        </a:lnSpc>
                        <a:spcBef>
                          <a:spcPct val="0"/>
                        </a:spcBef>
                        <a:spcAft>
                          <a:spcPts val="800"/>
                        </a:spcAft>
                        <a:buClrTx/>
                        <a:buSzTx/>
                        <a:buFontTx/>
                        <a:buNone/>
                        <a:tabLst/>
                      </a:pPr>
                      <a:r>
                        <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rPr>
                        <a:t>Feria de conocimientos</a:t>
                      </a:r>
                    </a:p>
                    <a:p>
                      <a:pPr marL="0" marR="0" lvl="0" indent="0" algn="l" defTabSz="914400" rtl="0" eaLnBrk="1" fontAlgn="base" latinLnBrk="0" hangingPunct="1">
                        <a:lnSpc>
                          <a:spcPct val="100000"/>
                        </a:lnSpc>
                        <a:spcBef>
                          <a:spcPct val="0"/>
                        </a:spcBef>
                        <a:spcAft>
                          <a:spcPts val="800"/>
                        </a:spcAft>
                        <a:buClrTx/>
                        <a:buSzTx/>
                        <a:buFontTx/>
                        <a:buNone/>
                        <a:tabLst/>
                      </a:pP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p>
                      <a:pPr marL="0" marR="0" lvl="0" indent="0" algn="l" defTabSz="914400" rtl="0" eaLnBrk="1" fontAlgn="base" latinLnBrk="0" hangingPunct="1">
                        <a:lnSpc>
                          <a:spcPct val="100000"/>
                        </a:lnSpc>
                        <a:spcBef>
                          <a:spcPct val="0"/>
                        </a:spcBef>
                        <a:spcAft>
                          <a:spcPts val="800"/>
                        </a:spcAft>
                        <a:buClrTx/>
                        <a:buSzTx/>
                        <a:buFontTx/>
                        <a:buNone/>
                        <a:tabLst/>
                      </a:pPr>
                      <a:endParaRPr kumimoji="0" lang="es-ES_tradnl" altLang="en-US" sz="2000" b="0" i="0" u="none" strike="noStrike" cap="none" normalizeH="0" baseline="0" dirty="0">
                        <a:ln>
                          <a:noFill/>
                        </a:ln>
                        <a:solidFill>
                          <a:srgbClr val="000000"/>
                        </a:solidFill>
                        <a:effectLst/>
                        <a:latin typeface="Roboto" panose="02000000000000000000" pitchFamily="2" charset="0"/>
                        <a:ea typeface="Roboto" panose="02000000000000000000" pitchFamily="2" charset="0"/>
                      </a:endParaRPr>
                    </a:p>
                  </a:txBody>
                  <a:tcPr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cxnSp>
        <p:nvCxnSpPr>
          <p:cNvPr id="8" name="Straight Connector 7"/>
          <p:cNvCxnSpPr>
            <a:cxnSpLocks noChangeShapeType="1"/>
          </p:cNvCxnSpPr>
          <p:nvPr/>
        </p:nvCxnSpPr>
        <p:spPr bwMode="auto">
          <a:xfrm rot="5400000">
            <a:off x="2607469" y="3764756"/>
            <a:ext cx="4267200" cy="1588"/>
          </a:xfrm>
          <a:prstGeom prst="line">
            <a:avLst/>
          </a:prstGeom>
          <a:noFill/>
          <a:ln w="9525">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69103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140851" y="247396"/>
            <a:ext cx="6628885" cy="737858"/>
          </a:xfrm>
        </p:spPr>
        <p:txBody>
          <a:bodyPr/>
          <a:lstStyle/>
          <a:p>
            <a:pPr algn="r"/>
            <a:r>
              <a:rPr lang="es-ES_tradnl" dirty="0"/>
              <a:t>Formas de enseñanza</a:t>
            </a:r>
          </a:p>
        </p:txBody>
      </p:sp>
      <p:sp>
        <p:nvSpPr>
          <p:cNvPr id="9219" name="AutoShape 9"/>
          <p:cNvSpPr>
            <a:spLocks noChangeArrowheads="1"/>
          </p:cNvSpPr>
          <p:nvPr/>
        </p:nvSpPr>
        <p:spPr bwMode="auto">
          <a:xfrm>
            <a:off x="1308100" y="1219200"/>
            <a:ext cx="6248400" cy="4495799"/>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17364 h 21600"/>
            </a:gdLst>
            <a:ahLst/>
            <a:cxnLst>
              <a:cxn ang="T8">
                <a:pos x="T0" y="T1"/>
              </a:cxn>
              <a:cxn ang="T9">
                <a:pos x="T2" y="T3"/>
              </a:cxn>
              <a:cxn ang="T10">
                <a:pos x="T4" y="T5"/>
              </a:cxn>
              <a:cxn ang="T11">
                <a:pos x="T6" y="T7"/>
              </a:cxn>
            </a:cxnLst>
            <a:rect l="T12" t="T13" r="T14" b="T15"/>
            <a:pathLst>
              <a:path w="21600" h="21600">
                <a:moveTo>
                  <a:pt x="4863" y="17744"/>
                </a:moveTo>
                <a:cubicBezTo>
                  <a:pt x="2833" y="16008"/>
                  <a:pt x="1664" y="13471"/>
                  <a:pt x="1664" y="10800"/>
                </a:cubicBezTo>
                <a:cubicBezTo>
                  <a:pt x="1664" y="5754"/>
                  <a:pt x="5754" y="1664"/>
                  <a:pt x="10800" y="1664"/>
                </a:cubicBezTo>
                <a:cubicBezTo>
                  <a:pt x="15845" y="1664"/>
                  <a:pt x="19936" y="5754"/>
                  <a:pt x="19936" y="10800"/>
                </a:cubicBezTo>
                <a:cubicBezTo>
                  <a:pt x="19935" y="13471"/>
                  <a:pt x="18766" y="16008"/>
                  <a:pt x="16736" y="17744"/>
                </a:cubicBezTo>
                <a:lnTo>
                  <a:pt x="17817" y="19009"/>
                </a:lnTo>
                <a:cubicBezTo>
                  <a:pt x="20217" y="16957"/>
                  <a:pt x="21600" y="13957"/>
                  <a:pt x="21600" y="10800"/>
                </a:cubicBezTo>
                <a:cubicBezTo>
                  <a:pt x="21600" y="4835"/>
                  <a:pt x="16764" y="0"/>
                  <a:pt x="10800" y="0"/>
                </a:cubicBezTo>
                <a:cubicBezTo>
                  <a:pt x="4835" y="0"/>
                  <a:pt x="0" y="4835"/>
                  <a:pt x="0" y="10800"/>
                </a:cubicBezTo>
                <a:cubicBezTo>
                  <a:pt x="-1" y="13957"/>
                  <a:pt x="1382" y="16957"/>
                  <a:pt x="3782" y="19009"/>
                </a:cubicBezTo>
                <a:lnTo>
                  <a:pt x="4863" y="17744"/>
                </a:lnTo>
                <a:close/>
              </a:path>
            </a:pathLst>
          </a:custGeom>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0" scaled="1"/>
          </a:gradFill>
          <a:ln w="9525">
            <a:solidFill>
              <a:schemeClr val="tx1"/>
            </a:solidFill>
            <a:miter lim="800000"/>
            <a:headEnd/>
            <a:tailEnd/>
          </a:ln>
        </p:spPr>
        <p:txBody>
          <a:bodyPr wrap="none" anchor="ctr"/>
          <a:lstStyle/>
          <a:p>
            <a:endParaRPr lang="es-ES_tradnl"/>
          </a:p>
        </p:txBody>
      </p:sp>
      <p:sp>
        <p:nvSpPr>
          <p:cNvPr id="9220" name="Text Box 41"/>
          <p:cNvSpPr txBox="1">
            <a:spLocks noChangeArrowheads="1"/>
          </p:cNvSpPr>
          <p:nvPr/>
        </p:nvSpPr>
        <p:spPr bwMode="auto">
          <a:xfrm>
            <a:off x="7070725" y="1981199"/>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1" name="Text Box 45"/>
          <p:cNvSpPr txBox="1">
            <a:spLocks noChangeArrowheads="1"/>
          </p:cNvSpPr>
          <p:nvPr/>
        </p:nvSpPr>
        <p:spPr bwMode="auto">
          <a:xfrm>
            <a:off x="874713" y="4876799"/>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endParaRPr lang="en-GB" altLang="en-US" sz="2400" b="1">
              <a:latin typeface="Times New Roman" charset="0"/>
            </a:endParaRPr>
          </a:p>
        </p:txBody>
      </p:sp>
      <p:sp>
        <p:nvSpPr>
          <p:cNvPr id="9223" name="Text Box 47"/>
          <p:cNvSpPr txBox="1">
            <a:spLocks noChangeArrowheads="1"/>
          </p:cNvSpPr>
          <p:nvPr/>
        </p:nvSpPr>
        <p:spPr bwMode="auto">
          <a:xfrm>
            <a:off x="7123113" y="44195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r>
              <a:rPr lang="en-GB" altLang="en-US" sz="2400" b="1">
                <a:latin typeface="Times New Roman" charset="0"/>
              </a:rPr>
              <a:t> </a:t>
            </a:r>
          </a:p>
        </p:txBody>
      </p:sp>
      <p:sp>
        <p:nvSpPr>
          <p:cNvPr id="9224" name="Text Box 48"/>
          <p:cNvSpPr txBox="1">
            <a:spLocks noChangeArrowheads="1"/>
          </p:cNvSpPr>
          <p:nvPr/>
        </p:nvSpPr>
        <p:spPr bwMode="auto">
          <a:xfrm>
            <a:off x="2116138" y="7620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
        <p:nvSpPr>
          <p:cNvPr id="9225" name="Freeform 49"/>
          <p:cNvSpPr>
            <a:spLocks/>
          </p:cNvSpPr>
          <p:nvPr/>
        </p:nvSpPr>
        <p:spPr bwMode="auto">
          <a:xfrm>
            <a:off x="2395537" y="2345532"/>
            <a:ext cx="2365376" cy="2683668"/>
          </a:xfrm>
          <a:custGeom>
            <a:avLst/>
            <a:gdLst>
              <a:gd name="T0" fmla="*/ 2147483646 w 1488"/>
              <a:gd name="T1" fmla="*/ 2147483646 h 1536"/>
              <a:gd name="T2" fmla="*/ 2147483646 w 1488"/>
              <a:gd name="T3" fmla="*/ 2147483646 h 1536"/>
              <a:gd name="T4" fmla="*/ 0 w 1488"/>
              <a:gd name="T5" fmla="*/ 0 h 1536"/>
              <a:gd name="T6" fmla="*/ 0 60000 65536"/>
              <a:gd name="T7" fmla="*/ 0 60000 65536"/>
              <a:gd name="T8" fmla="*/ 0 60000 65536"/>
              <a:gd name="T9" fmla="*/ 0 w 1488"/>
              <a:gd name="T10" fmla="*/ 0 h 1536"/>
              <a:gd name="T11" fmla="*/ 1488 w 1488"/>
              <a:gd name="T12" fmla="*/ 1536 h 1536"/>
            </a:gdLst>
            <a:ahLst/>
            <a:cxnLst>
              <a:cxn ang="T6">
                <a:pos x="T0" y="T1"/>
              </a:cxn>
              <a:cxn ang="T7">
                <a:pos x="T2" y="T3"/>
              </a:cxn>
              <a:cxn ang="T8">
                <a:pos x="T4" y="T5"/>
              </a:cxn>
            </a:cxnLst>
            <a:rect l="T9" t="T10" r="T11" b="T12"/>
            <a:pathLst>
              <a:path w="1488" h="1536">
                <a:moveTo>
                  <a:pt x="1488" y="1536"/>
                </a:moveTo>
                <a:cubicBezTo>
                  <a:pt x="1396" y="1280"/>
                  <a:pt x="1304" y="1024"/>
                  <a:pt x="1056" y="768"/>
                </a:cubicBezTo>
                <a:cubicBezTo>
                  <a:pt x="808" y="512"/>
                  <a:pt x="404" y="256"/>
                  <a:pt x="0"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6" name="Freeform 50"/>
          <p:cNvSpPr>
            <a:spLocks/>
          </p:cNvSpPr>
          <p:nvPr/>
        </p:nvSpPr>
        <p:spPr bwMode="auto">
          <a:xfrm>
            <a:off x="1892300" y="3662055"/>
            <a:ext cx="2868613" cy="1367144"/>
          </a:xfrm>
          <a:custGeom>
            <a:avLst/>
            <a:gdLst>
              <a:gd name="T0" fmla="*/ 2147483646 w 1632"/>
              <a:gd name="T1" fmla="*/ 2147483646 h 832"/>
              <a:gd name="T2" fmla="*/ 2147483646 w 1632"/>
              <a:gd name="T3" fmla="*/ 2147483646 h 832"/>
              <a:gd name="T4" fmla="*/ 0 w 1632"/>
              <a:gd name="T5" fmla="*/ 2147483646 h 832"/>
              <a:gd name="T6" fmla="*/ 0 60000 65536"/>
              <a:gd name="T7" fmla="*/ 0 60000 65536"/>
              <a:gd name="T8" fmla="*/ 0 60000 65536"/>
              <a:gd name="T9" fmla="*/ 0 w 1632"/>
              <a:gd name="T10" fmla="*/ 0 h 832"/>
              <a:gd name="T11" fmla="*/ 1632 w 1632"/>
              <a:gd name="T12" fmla="*/ 832 h 832"/>
            </a:gdLst>
            <a:ahLst/>
            <a:cxnLst>
              <a:cxn ang="T6">
                <a:pos x="T0" y="T1"/>
              </a:cxn>
              <a:cxn ang="T7">
                <a:pos x="T2" y="T3"/>
              </a:cxn>
              <a:cxn ang="T8">
                <a:pos x="T4" y="T5"/>
              </a:cxn>
            </a:cxnLst>
            <a:rect l="T9" t="T10" r="T11" b="T12"/>
            <a:pathLst>
              <a:path w="1632" h="832">
                <a:moveTo>
                  <a:pt x="1632" y="832"/>
                </a:moveTo>
                <a:cubicBezTo>
                  <a:pt x="1432" y="528"/>
                  <a:pt x="1232" y="224"/>
                  <a:pt x="960" y="112"/>
                </a:cubicBezTo>
                <a:cubicBezTo>
                  <a:pt x="688" y="0"/>
                  <a:pt x="344" y="80"/>
                  <a:pt x="0" y="16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7" name="Freeform 51"/>
          <p:cNvSpPr>
            <a:spLocks/>
          </p:cNvSpPr>
          <p:nvPr/>
        </p:nvSpPr>
        <p:spPr bwMode="auto">
          <a:xfrm>
            <a:off x="4722813" y="1795565"/>
            <a:ext cx="650874" cy="3233633"/>
          </a:xfrm>
          <a:custGeom>
            <a:avLst/>
            <a:gdLst>
              <a:gd name="T0" fmla="*/ 2147483646 w 456"/>
              <a:gd name="T1" fmla="*/ 2147483646 h 2064"/>
              <a:gd name="T2" fmla="*/ 2147483646 w 456"/>
              <a:gd name="T3" fmla="*/ 2147483646 h 2064"/>
              <a:gd name="T4" fmla="*/ 2147483646 w 456"/>
              <a:gd name="T5" fmla="*/ 0 h 2064"/>
              <a:gd name="T6" fmla="*/ 0 60000 65536"/>
              <a:gd name="T7" fmla="*/ 0 60000 65536"/>
              <a:gd name="T8" fmla="*/ 0 60000 65536"/>
              <a:gd name="T9" fmla="*/ 0 w 456"/>
              <a:gd name="T10" fmla="*/ 0 h 2064"/>
              <a:gd name="T11" fmla="*/ 456 w 456"/>
              <a:gd name="T12" fmla="*/ 2064 h 2064"/>
            </a:gdLst>
            <a:ahLst/>
            <a:cxnLst>
              <a:cxn ang="T6">
                <a:pos x="T0" y="T1"/>
              </a:cxn>
              <a:cxn ang="T7">
                <a:pos x="T2" y="T3"/>
              </a:cxn>
              <a:cxn ang="T8">
                <a:pos x="T4" y="T5"/>
              </a:cxn>
            </a:cxnLst>
            <a:rect l="T9" t="T10" r="T11" b="T12"/>
            <a:pathLst>
              <a:path w="456" h="2064">
                <a:moveTo>
                  <a:pt x="24" y="2064"/>
                </a:moveTo>
                <a:cubicBezTo>
                  <a:pt x="12" y="1612"/>
                  <a:pt x="0" y="1160"/>
                  <a:pt x="72" y="816"/>
                </a:cubicBezTo>
                <a:cubicBezTo>
                  <a:pt x="144" y="472"/>
                  <a:pt x="300" y="236"/>
                  <a:pt x="456"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8" name="Freeform 52"/>
          <p:cNvSpPr>
            <a:spLocks/>
          </p:cNvSpPr>
          <p:nvPr/>
        </p:nvSpPr>
        <p:spPr bwMode="auto">
          <a:xfrm>
            <a:off x="4760913" y="3136231"/>
            <a:ext cx="2230438" cy="1892968"/>
          </a:xfrm>
          <a:custGeom>
            <a:avLst/>
            <a:gdLst>
              <a:gd name="T0" fmla="*/ 0 w 1584"/>
              <a:gd name="T1" fmla="*/ 2147483646 h 1152"/>
              <a:gd name="T2" fmla="*/ 2147483646 w 1584"/>
              <a:gd name="T3" fmla="*/ 2147483646 h 1152"/>
              <a:gd name="T4" fmla="*/ 2147483646 w 1584"/>
              <a:gd name="T5" fmla="*/ 0 h 1152"/>
              <a:gd name="T6" fmla="*/ 0 60000 65536"/>
              <a:gd name="T7" fmla="*/ 0 60000 65536"/>
              <a:gd name="T8" fmla="*/ 0 60000 65536"/>
              <a:gd name="T9" fmla="*/ 0 w 1584"/>
              <a:gd name="T10" fmla="*/ 0 h 1152"/>
              <a:gd name="T11" fmla="*/ 1584 w 1584"/>
              <a:gd name="T12" fmla="*/ 1152 h 1152"/>
            </a:gdLst>
            <a:ahLst/>
            <a:cxnLst>
              <a:cxn ang="T6">
                <a:pos x="T0" y="T1"/>
              </a:cxn>
              <a:cxn ang="T7">
                <a:pos x="T2" y="T3"/>
              </a:cxn>
              <a:cxn ang="T8">
                <a:pos x="T4" y="T5"/>
              </a:cxn>
            </a:cxnLst>
            <a:rect l="T9" t="T10" r="T11" b="T12"/>
            <a:pathLst>
              <a:path w="1584" h="1152">
                <a:moveTo>
                  <a:pt x="0" y="1152"/>
                </a:moveTo>
                <a:cubicBezTo>
                  <a:pt x="156" y="816"/>
                  <a:pt x="312" y="480"/>
                  <a:pt x="576" y="288"/>
                </a:cubicBezTo>
                <a:cubicBezTo>
                  <a:pt x="840" y="96"/>
                  <a:pt x="1416" y="48"/>
                  <a:pt x="1584" y="0"/>
                </a:cubicBezTo>
              </a:path>
            </a:pathLst>
          </a:cu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s-ES_tradnl"/>
          </a:p>
        </p:txBody>
      </p:sp>
      <p:sp>
        <p:nvSpPr>
          <p:cNvPr id="9229" name="Text Box 53"/>
          <p:cNvSpPr txBox="1">
            <a:spLocks noChangeArrowheads="1"/>
          </p:cNvSpPr>
          <p:nvPr/>
        </p:nvSpPr>
        <p:spPr bwMode="auto">
          <a:xfrm>
            <a:off x="2855913" y="4190999"/>
            <a:ext cx="1573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Contar</a:t>
            </a:r>
            <a:endParaRPr lang="en-GB" altLang="en-US" sz="2400"/>
          </a:p>
        </p:txBody>
      </p:sp>
      <p:sp>
        <p:nvSpPr>
          <p:cNvPr id="9230" name="Text Box 54"/>
          <p:cNvSpPr txBox="1">
            <a:spLocks noChangeArrowheads="1"/>
          </p:cNvSpPr>
          <p:nvPr/>
        </p:nvSpPr>
        <p:spPr bwMode="auto">
          <a:xfrm>
            <a:off x="5218113" y="2666999"/>
            <a:ext cx="2163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Motivar</a:t>
            </a:r>
            <a:endParaRPr lang="en-GB" altLang="en-US" sz="2400"/>
          </a:p>
        </p:txBody>
      </p:sp>
      <p:sp>
        <p:nvSpPr>
          <p:cNvPr id="9231" name="Text Box 55"/>
          <p:cNvSpPr txBox="1">
            <a:spLocks noChangeArrowheads="1"/>
          </p:cNvSpPr>
          <p:nvPr/>
        </p:nvSpPr>
        <p:spPr bwMode="auto">
          <a:xfrm>
            <a:off x="3178175" y="2209799"/>
            <a:ext cx="19669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Moderar</a:t>
            </a:r>
            <a:endParaRPr lang="en-GB" altLang="en-US" sz="2400"/>
          </a:p>
        </p:txBody>
      </p:sp>
      <p:sp>
        <p:nvSpPr>
          <p:cNvPr id="9232" name="Text Box 56"/>
          <p:cNvSpPr txBox="1">
            <a:spLocks noChangeArrowheads="1"/>
          </p:cNvSpPr>
          <p:nvPr/>
        </p:nvSpPr>
        <p:spPr bwMode="auto">
          <a:xfrm>
            <a:off x="2093913" y="3200399"/>
            <a:ext cx="1770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Proponer</a:t>
            </a:r>
            <a:endParaRPr lang="en-GB" altLang="en-US" sz="2400"/>
          </a:p>
        </p:txBody>
      </p:sp>
      <p:sp>
        <p:nvSpPr>
          <p:cNvPr id="9233" name="Text Box 57"/>
          <p:cNvSpPr txBox="1">
            <a:spLocks noChangeArrowheads="1"/>
          </p:cNvSpPr>
          <p:nvPr/>
        </p:nvSpPr>
        <p:spPr bwMode="auto">
          <a:xfrm>
            <a:off x="5218113" y="3962399"/>
            <a:ext cx="2316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spcBef>
                <a:spcPct val="50000"/>
              </a:spcBef>
              <a:buClrTx/>
              <a:buFontTx/>
              <a:buNone/>
            </a:pPr>
            <a:r>
              <a:rPr lang="fr-CH" altLang="en-US" sz="2400"/>
              <a:t>Empoderar</a:t>
            </a:r>
            <a:endParaRPr lang="en-GB" altLang="en-US" sz="2400"/>
          </a:p>
        </p:txBody>
      </p:sp>
      <p:sp>
        <p:nvSpPr>
          <p:cNvPr id="9234" name="Line 58"/>
          <p:cNvSpPr>
            <a:spLocks noChangeShapeType="1"/>
          </p:cNvSpPr>
          <p:nvPr/>
        </p:nvSpPr>
        <p:spPr bwMode="auto">
          <a:xfrm>
            <a:off x="950913" y="5545930"/>
            <a:ext cx="7543800" cy="0"/>
          </a:xfrm>
          <a:prstGeom prst="line">
            <a:avLst/>
          </a:prstGeom>
          <a:noFill/>
          <a:ln w="57150" cmpd="thinThick">
            <a:solidFill>
              <a:schemeClr val="tx1"/>
            </a:solidFill>
            <a:round/>
            <a:headEnd/>
            <a:tailEnd/>
          </a:ln>
          <a:extLst>
            <a:ext uri="{909E8E84-426E-40DD-AFC4-6F175D3DCCD1}">
              <a14:hiddenFill xmlns:a14="http://schemas.microsoft.com/office/drawing/2010/main">
                <a:noFill/>
              </a14:hiddenFill>
            </a:ext>
          </a:extLst>
        </p:spPr>
        <p:txBody>
          <a:bodyPr/>
          <a:lstStyle/>
          <a:p>
            <a:endParaRPr lang="es-ES_tradnl"/>
          </a:p>
        </p:txBody>
      </p:sp>
      <p:sp>
        <p:nvSpPr>
          <p:cNvPr id="9235" name="Text Box 59"/>
          <p:cNvSpPr txBox="1">
            <a:spLocks noChangeArrowheads="1"/>
          </p:cNvSpPr>
          <p:nvPr/>
        </p:nvSpPr>
        <p:spPr bwMode="auto">
          <a:xfrm>
            <a:off x="358775" y="2209799"/>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Wingdings" charset="2"/>
              <a:buChar char="§"/>
              <a:defRPr sz="2600">
                <a:solidFill>
                  <a:schemeClr val="tx1"/>
                </a:solidFill>
                <a:latin typeface="Arial" charset="0"/>
                <a:ea typeface="ＭＳ Ｐゴシック" charset="-128"/>
              </a:defRPr>
            </a:lvl1pPr>
            <a:lvl2pPr marL="742950" indent="-285750">
              <a:spcBef>
                <a:spcPct val="20000"/>
              </a:spcBef>
              <a:buClr>
                <a:schemeClr val="tx2"/>
              </a:buClr>
              <a:buFont typeface="Wingdings" charset="2"/>
              <a:buChar char="§"/>
              <a:defRPr sz="2400">
                <a:solidFill>
                  <a:schemeClr val="tx1"/>
                </a:solidFill>
                <a:latin typeface="Arial" charset="0"/>
                <a:ea typeface="ＭＳ Ｐゴシック" charset="-128"/>
              </a:defRPr>
            </a:lvl2pPr>
            <a:lvl3pPr marL="1143000" indent="-228600">
              <a:spcBef>
                <a:spcPct val="20000"/>
              </a:spcBef>
              <a:buClr>
                <a:schemeClr val="tx2"/>
              </a:buClr>
              <a:buFont typeface="Wingdings" charset="2"/>
              <a:buChar char="§"/>
              <a:defRPr sz="2200">
                <a:solidFill>
                  <a:schemeClr val="tx1"/>
                </a:solidFill>
                <a:latin typeface="Arial" charset="0"/>
                <a:ea typeface="ＭＳ Ｐゴシック" charset="-128"/>
              </a:defRPr>
            </a:lvl3pPr>
            <a:lvl4pPr marL="1600200" indent="-228600">
              <a:spcBef>
                <a:spcPct val="20000"/>
              </a:spcBef>
              <a:buClr>
                <a:schemeClr val="tx2"/>
              </a:buClr>
              <a:buFont typeface="Wingdings" charset="2"/>
              <a:buChar char="§"/>
              <a:defRPr sz="2000">
                <a:solidFill>
                  <a:schemeClr val="tx1"/>
                </a:solidFill>
                <a:latin typeface="Arial" charset="0"/>
                <a:ea typeface="ＭＳ Ｐゴシック" charset="-128"/>
              </a:defRPr>
            </a:lvl4pPr>
            <a:lvl5pPr marL="2057400" indent="-228600">
              <a:spcBef>
                <a:spcPct val="20000"/>
              </a:spcBef>
              <a:buClr>
                <a:schemeClr val="tx2"/>
              </a:buClr>
              <a:buFont typeface="Wingdings" charset="2"/>
              <a:buChar char="§"/>
              <a:defRPr sz="2000">
                <a:solidFill>
                  <a:schemeClr val="tx1"/>
                </a:solidFill>
                <a:latin typeface="Arial" charset="0"/>
                <a:ea typeface="ＭＳ Ｐゴシック" charset="-128"/>
              </a:defRPr>
            </a:lvl5pPr>
            <a:lvl6pPr marL="25146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6pPr>
            <a:lvl7pPr marL="29718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7pPr>
            <a:lvl8pPr marL="34290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8pPr>
            <a:lvl9pPr marL="3886200" indent="-228600" defTabSz="457200" eaLnBrk="0" fontAlgn="base" hangingPunct="0">
              <a:spcBef>
                <a:spcPct val="20000"/>
              </a:spcBef>
              <a:spcAft>
                <a:spcPct val="0"/>
              </a:spcAft>
              <a:buClr>
                <a:schemeClr val="tx2"/>
              </a:buClr>
              <a:buFont typeface="Wingdings" charset="2"/>
              <a:buChar char="§"/>
              <a:defRPr sz="2000">
                <a:solidFill>
                  <a:schemeClr val="tx1"/>
                </a:solidFill>
                <a:latin typeface="Arial" charset="0"/>
                <a:ea typeface="ＭＳ Ｐゴシック" charset="-128"/>
              </a:defRPr>
            </a:lvl9pPr>
          </a:lstStyle>
          <a:p>
            <a:pPr algn="ctr">
              <a:spcBef>
                <a:spcPct val="50000"/>
              </a:spcBef>
              <a:buClrTx/>
              <a:buFontTx/>
              <a:buNone/>
            </a:pPr>
            <a:endParaRPr lang="en-GB" altLang="en-US" sz="2400" b="1">
              <a:latin typeface="Times New Roman" charset="0"/>
            </a:endParaRPr>
          </a:p>
        </p:txBody>
      </p:sp>
    </p:spTree>
    <p:extLst>
      <p:ext uri="{BB962C8B-B14F-4D97-AF65-F5344CB8AC3E}">
        <p14:creationId xmlns:p14="http://schemas.microsoft.com/office/powerpoint/2010/main" val="1051507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Planificación </a:t>
            </a:r>
            <a:endParaRPr lang="es-ES_tradnl" dirty="0"/>
          </a:p>
        </p:txBody>
      </p:sp>
      <p:graphicFrame>
        <p:nvGraphicFramePr>
          <p:cNvPr id="3" name="Diagram 2"/>
          <p:cNvGraphicFramePr/>
          <p:nvPr>
            <p:extLst>
              <p:ext uri="{D42A27DB-BD31-4B8C-83A1-F6EECF244321}">
                <p14:modId xmlns:p14="http://schemas.microsoft.com/office/powerpoint/2010/main" val="1253753764"/>
              </p:ext>
            </p:extLst>
          </p:nvPr>
        </p:nvGraphicFramePr>
        <p:xfrm>
          <a:off x="628650" y="1470990"/>
          <a:ext cx="7886700" cy="50623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73478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Text Box 4"/>
          <p:cNvSpPr txBox="1">
            <a:spLocks noChangeArrowheads="1"/>
          </p:cNvSpPr>
          <p:nvPr/>
        </p:nvSpPr>
        <p:spPr bwMode="auto">
          <a:xfrm>
            <a:off x="556936" y="1595990"/>
            <a:ext cx="3987800"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8600">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endParaRPr lang="es-ES_tradnl" altLang="en-US" sz="2000" dirty="0">
              <a:solidFill>
                <a:srgbClr val="0D0D0D"/>
              </a:solidFill>
              <a:latin typeface="Roboto" panose="02000000000000000000" pitchFamily="2" charset="0"/>
              <a:ea typeface="Roboto" panose="02000000000000000000" pitchFamily="2" charset="0"/>
            </a:endParaRPr>
          </a:p>
          <a:p>
            <a:pPr lvl="1" eaLnBrk="1" hangingPunct="1">
              <a:lnSpc>
                <a:spcPct val="80000"/>
              </a:lnSpc>
              <a:spcBef>
                <a:spcPct val="100000"/>
              </a:spcBef>
              <a:buClr>
                <a:srgbClr val="993366"/>
              </a:buClr>
              <a:buSzPct val="100000"/>
              <a:buFontTx/>
              <a:buChar char="•"/>
            </a:pPr>
            <a:endParaRPr lang="es-ES_tradnl" altLang="en-US" sz="2000" dirty="0">
              <a:solidFill>
                <a:srgbClr val="0D0D0D"/>
              </a:solidFill>
              <a:latin typeface="Roboto" panose="02000000000000000000" pitchFamily="2" charset="0"/>
              <a:ea typeface="Roboto" panose="02000000000000000000" pitchFamily="2" charset="0"/>
            </a:endParaRP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nuevas oportunidades, experiencias y problemas;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actividades varias;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tareas exigentes;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a:t>
            </a:r>
            <a:r>
              <a:rPr lang="es-ES_tradnl" altLang="ja-JP" sz="2000" dirty="0">
                <a:solidFill>
                  <a:srgbClr val="0D0D0D"/>
                </a:solidFill>
                <a:latin typeface="Roboto" panose="02000000000000000000" pitchFamily="2" charset="0"/>
                <a:ea typeface="Roboto" panose="02000000000000000000" pitchFamily="2" charset="0"/>
              </a:rPr>
              <a:t>experimentos</a:t>
            </a:r>
            <a:r>
              <a:rPr lang="es-ES_tradnl" altLang="en-US" sz="2000" dirty="0">
                <a:solidFill>
                  <a:srgbClr val="0D0D0D"/>
                </a:solidFill>
                <a:latin typeface="Roboto" panose="02000000000000000000" pitchFamily="2" charset="0"/>
                <a:ea typeface="Roboto" panose="02000000000000000000" pitchFamily="2" charset="0"/>
              </a:rPr>
              <a:t>”</a:t>
            </a:r>
            <a:r>
              <a:rPr lang="es-ES_tradnl" altLang="ja-JP" sz="2000" dirty="0">
                <a:solidFill>
                  <a:srgbClr val="0D0D0D"/>
                </a:solidFill>
                <a:latin typeface="Roboto" panose="02000000000000000000" pitchFamily="2" charset="0"/>
                <a:ea typeface="Roboto" panose="02000000000000000000" pitchFamily="2" charset="0"/>
              </a:rPr>
              <a:t>; </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la interacción con otros o resolviendo problemas en equipo.</a:t>
            </a:r>
          </a:p>
        </p:txBody>
      </p:sp>
      <p:sp>
        <p:nvSpPr>
          <p:cNvPr id="238611" name="Text Box 19"/>
          <p:cNvSpPr txBox="1">
            <a:spLocks noChangeArrowheads="1"/>
          </p:cNvSpPr>
          <p:nvPr/>
        </p:nvSpPr>
        <p:spPr bwMode="auto">
          <a:xfrm>
            <a:off x="5044661" y="2767322"/>
            <a:ext cx="3860800" cy="325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marL="339725"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a:solidFill>
                  <a:srgbClr val="0D0D0D"/>
                </a:solidFill>
                <a:latin typeface="Roboto" panose="02000000000000000000" pitchFamily="2" charset="0"/>
                <a:ea typeface="Roboto" panose="02000000000000000000" pitchFamily="2" charset="0"/>
              </a:rPr>
              <a:t>prestar </a:t>
            </a:r>
            <a:r>
              <a:rPr lang="es-ES_tradnl" altLang="en-US" sz="2000" dirty="0">
                <a:solidFill>
                  <a:srgbClr val="0D0D0D"/>
                </a:solidFill>
                <a:latin typeface="Roboto" panose="02000000000000000000" pitchFamily="2" charset="0"/>
                <a:ea typeface="Roboto" panose="02000000000000000000" pitchFamily="2" charset="0"/>
              </a:rPr>
              <a:t>atención a una charla;</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tomar distancia;</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no ser parte de la “</a:t>
            </a:r>
            <a:r>
              <a:rPr lang="es-ES_tradnl" altLang="ja-JP" sz="2000" dirty="0">
                <a:solidFill>
                  <a:srgbClr val="0D0D0D"/>
                </a:solidFill>
                <a:latin typeface="Roboto" panose="02000000000000000000" pitchFamily="2" charset="0"/>
                <a:ea typeface="Roboto" panose="02000000000000000000" pitchFamily="2" charset="0"/>
              </a:rPr>
              <a:t>acción</a:t>
            </a:r>
            <a:r>
              <a:rPr lang="es-ES_tradnl" altLang="en-US" sz="2000" dirty="0">
                <a:solidFill>
                  <a:srgbClr val="0D0D0D"/>
                </a:solidFill>
                <a:latin typeface="Roboto" panose="02000000000000000000" pitchFamily="2" charset="0"/>
                <a:ea typeface="Roboto" panose="02000000000000000000" pitchFamily="2" charset="0"/>
              </a:rPr>
              <a:t>”</a:t>
            </a:r>
            <a:r>
              <a:rPr lang="es-ES_tradnl" altLang="ja-JP" sz="2000" dirty="0">
                <a:solidFill>
                  <a:srgbClr val="0D0D0D"/>
                </a:solidFill>
                <a:latin typeface="Roboto" panose="02000000000000000000" pitchFamily="2" charset="0"/>
                <a:ea typeface="Roboto" panose="02000000000000000000" pitchFamily="2" charset="0"/>
              </a:rPr>
              <a:t>;</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realizar tareas solitarias (leer, escribir, reflexionar por cuenta propia).</a:t>
            </a:r>
          </a:p>
        </p:txBody>
      </p:sp>
      <p:sp>
        <p:nvSpPr>
          <p:cNvPr id="6" name="Rectangle 20"/>
          <p:cNvSpPr>
            <a:spLocks noChangeArrowheads="1"/>
          </p:cNvSpPr>
          <p:nvPr/>
        </p:nvSpPr>
        <p:spPr bwMode="auto">
          <a:xfrm>
            <a:off x="3374748" y="543565"/>
            <a:ext cx="2339975" cy="707886"/>
          </a:xfrm>
          <a:prstGeom prst="rect">
            <a:avLst/>
          </a:prstGeom>
          <a:ln>
            <a:noFill/>
          </a:ln>
        </p:spPr>
        <p:style>
          <a:lnRef idx="2">
            <a:schemeClr val="accent3"/>
          </a:lnRef>
          <a:fillRef idx="1">
            <a:schemeClr val="lt1"/>
          </a:fillRef>
          <a:effectRef idx="0">
            <a:schemeClr val="accent3"/>
          </a:effectRef>
          <a:fontRef idx="minor">
            <a:schemeClr val="dk1"/>
          </a:fontRef>
        </p:style>
        <p:txBody>
          <a:bodyPr>
            <a:spAutoFit/>
          </a:bodyPr>
          <a:lstStyle/>
          <a:p>
            <a:pPr algn="ctr" eaLnBrk="1" hangingPunct="1">
              <a:spcBef>
                <a:spcPct val="100000"/>
              </a:spcBef>
              <a:buClr>
                <a:srgbClr val="000000"/>
              </a:buClr>
              <a:buSzPct val="100000"/>
              <a:buFont typeface="Times New Roman" pitchFamily="16" charset="0"/>
              <a:buNone/>
              <a:defRPr/>
            </a:pPr>
            <a:r>
              <a:rPr lang="es-ES_tradnl" sz="4000" b="1" dirty="0">
                <a:solidFill>
                  <a:srgbClr val="0D0D0D"/>
                </a:solidFill>
                <a:latin typeface="Kefa II Pro" panose="02000503000000020003" pitchFamily="50" charset="0"/>
                <a:ea typeface="Kefa" charset="0"/>
                <a:cs typeface="Kefa" charset="0"/>
              </a:rPr>
              <a:t>Activo</a:t>
            </a:r>
            <a:endParaRPr lang="en-US" sz="4000" b="1" dirty="0">
              <a:solidFill>
                <a:srgbClr val="0D0D0D"/>
              </a:solidFill>
              <a:latin typeface="Kefa II Pro" panose="02000503000000020003" pitchFamily="50" charset="0"/>
              <a:ea typeface="Kefa" charset="0"/>
              <a:cs typeface="Kefa" charset="0"/>
            </a:endParaRPr>
          </a:p>
        </p:txBody>
      </p:sp>
      <p:pic>
        <p:nvPicPr>
          <p:cNvPr id="3" name="Picture 2"/>
          <p:cNvPicPr>
            <a:picLocks noChangeAspect="1"/>
          </p:cNvPicPr>
          <p:nvPr/>
        </p:nvPicPr>
        <p:blipFill>
          <a:blip r:embed="rId3"/>
          <a:stretch>
            <a:fillRect/>
          </a:stretch>
        </p:blipFill>
        <p:spPr>
          <a:xfrm>
            <a:off x="6703941" y="1373775"/>
            <a:ext cx="915849" cy="915849"/>
          </a:xfrm>
          <a:prstGeom prst="rect">
            <a:avLst/>
          </a:prstGeom>
          <a:solidFill>
            <a:schemeClr val="bg1"/>
          </a:solidFill>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rightnessContrast bright="18000"/>
                    </a14:imgEffect>
                  </a14:imgLayer>
                </a14:imgProps>
              </a:ext>
            </a:extLst>
          </a:blip>
          <a:stretch>
            <a:fillRect/>
          </a:stretch>
        </p:blipFill>
        <p:spPr>
          <a:xfrm>
            <a:off x="1465884" y="1429478"/>
            <a:ext cx="836541" cy="836541"/>
          </a:xfrm>
          <a:prstGeom prst="rect">
            <a:avLst/>
          </a:prstGeom>
          <a:solidFill>
            <a:schemeClr val="tx1"/>
          </a:solidFill>
        </p:spPr>
      </p:pic>
    </p:spTree>
    <p:extLst>
      <p:ext uri="{BB962C8B-B14F-4D97-AF65-F5344CB8AC3E}">
        <p14:creationId xmlns:p14="http://schemas.microsoft.com/office/powerpoint/2010/main" val="3322151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8596"/>
                                        </p:tgtEl>
                                        <p:attrNameLst>
                                          <p:attrName>style.visibility</p:attrName>
                                        </p:attrNameLst>
                                      </p:cBhvr>
                                      <p:to>
                                        <p:strVal val="visible"/>
                                      </p:to>
                                    </p:set>
                                    <p:anim calcmode="lin" valueType="num">
                                      <p:cBhvr additive="base">
                                        <p:cTn id="7" dur="500" fill="hold"/>
                                        <p:tgtEl>
                                          <p:spTgt spid="238596"/>
                                        </p:tgtEl>
                                        <p:attrNameLst>
                                          <p:attrName>ppt_x</p:attrName>
                                        </p:attrNameLst>
                                      </p:cBhvr>
                                      <p:tavLst>
                                        <p:tav tm="0">
                                          <p:val>
                                            <p:strVal val="0-#ppt_w/2"/>
                                          </p:val>
                                        </p:tav>
                                        <p:tav tm="100000">
                                          <p:val>
                                            <p:strVal val="#ppt_x"/>
                                          </p:val>
                                        </p:tav>
                                      </p:tavLst>
                                    </p:anim>
                                    <p:anim calcmode="lin" valueType="num">
                                      <p:cBhvr additive="base">
                                        <p:cTn id="8" dur="500" fill="hold"/>
                                        <p:tgtEl>
                                          <p:spTgt spid="23859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8611"/>
                                        </p:tgtEl>
                                        <p:attrNameLst>
                                          <p:attrName>style.visibility</p:attrName>
                                        </p:attrNameLst>
                                      </p:cBhvr>
                                      <p:to>
                                        <p:strVal val="visible"/>
                                      </p:to>
                                    </p:set>
                                    <p:anim calcmode="lin" valueType="num">
                                      <p:cBhvr additive="base">
                                        <p:cTn id="13" dur="500" fill="hold"/>
                                        <p:tgtEl>
                                          <p:spTgt spid="238611"/>
                                        </p:tgtEl>
                                        <p:attrNameLst>
                                          <p:attrName>ppt_x</p:attrName>
                                        </p:attrNameLst>
                                      </p:cBhvr>
                                      <p:tavLst>
                                        <p:tav tm="0">
                                          <p:val>
                                            <p:strVal val="0-#ppt_w/2"/>
                                          </p:val>
                                        </p:tav>
                                        <p:tav tm="100000">
                                          <p:val>
                                            <p:strVal val="#ppt_x"/>
                                          </p:val>
                                        </p:tav>
                                      </p:tavLst>
                                    </p:anim>
                                    <p:anim calcmode="lin" valueType="num">
                                      <p:cBhvr additive="base">
                                        <p:cTn id="14" dur="500" fill="hold"/>
                                        <p:tgtEl>
                                          <p:spTgt spid="2386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6" grpId="0" autoUpdateAnimBg="0"/>
      <p:bldP spid="23861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693254" y="2514911"/>
            <a:ext cx="4004158" cy="411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la observación y la escucha;</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tomar su distancia;</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actividades que les permita reflexionar y prepararse antes de actuar;</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actividades que suponen un análisis;</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trabajo en grupo “</a:t>
            </a:r>
            <a:r>
              <a:rPr lang="es-ES_tradnl" altLang="ja-JP" sz="2000" dirty="0">
                <a:solidFill>
                  <a:schemeClr val="tx1"/>
                </a:solidFill>
                <a:latin typeface="Roboto" panose="02000000000000000000" pitchFamily="2" charset="0"/>
                <a:ea typeface="Roboto" panose="02000000000000000000" pitchFamily="2" charset="0"/>
              </a:rPr>
              <a:t>seguro</a:t>
            </a:r>
            <a:r>
              <a:rPr lang="es-ES_tradnl" altLang="en-US" sz="2000" dirty="0">
                <a:solidFill>
                  <a:schemeClr val="tx1"/>
                </a:solidFill>
                <a:latin typeface="Roboto" panose="02000000000000000000" pitchFamily="2" charset="0"/>
                <a:ea typeface="Roboto" panose="02000000000000000000" pitchFamily="2" charset="0"/>
              </a:rPr>
              <a:t>”</a:t>
            </a:r>
            <a:r>
              <a:rPr lang="es-ES_tradnl" altLang="ja-JP" sz="2000" dirty="0">
                <a:solidFill>
                  <a:schemeClr val="tx1"/>
                </a:solidFill>
                <a:latin typeface="Roboto" panose="02000000000000000000" pitchFamily="2" charset="0"/>
                <a:ea typeface="Roboto" panose="02000000000000000000" pitchFamily="2" charset="0"/>
              </a:rPr>
              <a:t> y estructurado.</a:t>
            </a:r>
            <a:endParaRPr lang="es-ES_tradnl" altLang="en-US" sz="2000" dirty="0">
              <a:solidFill>
                <a:schemeClr val="tx1"/>
              </a:solidFill>
              <a:latin typeface="Roboto" panose="02000000000000000000" pitchFamily="2" charset="0"/>
              <a:ea typeface="Roboto" panose="02000000000000000000" pitchFamily="2" charset="0"/>
            </a:endParaRPr>
          </a:p>
        </p:txBody>
      </p:sp>
      <p:sp>
        <p:nvSpPr>
          <p:cNvPr id="20483" name="Text Box 5"/>
          <p:cNvSpPr txBox="1">
            <a:spLocks noChangeArrowheads="1"/>
          </p:cNvSpPr>
          <p:nvPr/>
        </p:nvSpPr>
        <p:spPr bwMode="auto">
          <a:xfrm>
            <a:off x="4969565" y="2390465"/>
            <a:ext cx="3962400" cy="4360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dirty="0">
                <a:solidFill>
                  <a:srgbClr val="333333"/>
                </a:solidFill>
                <a:latin typeface="Roboto" panose="02000000000000000000" pitchFamily="2" charset="0"/>
                <a:ea typeface="Roboto" panose="02000000000000000000" pitchFamily="2" charset="0"/>
              </a:rPr>
              <a:t>ser el centro de atención;</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actuar sin planificar;</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compartir una opinión sin haber tenido suficiente tiempo para reflexionar sobre ella;</a:t>
            </a:r>
          </a:p>
          <a:p>
            <a:pPr lvl="1" eaLnBrk="1" hangingPunct="1">
              <a:lnSpc>
                <a:spcPct val="80000"/>
              </a:lnSpc>
              <a:spcBef>
                <a:spcPct val="100000"/>
              </a:spcBef>
              <a:buClr>
                <a:srgbClr val="993366"/>
              </a:buClr>
              <a:buSzPct val="100000"/>
              <a:buFontTx/>
              <a:buChar char="•"/>
            </a:pPr>
            <a:r>
              <a:rPr lang="es-ES_tradnl" altLang="en-US" sz="2000" dirty="0">
                <a:solidFill>
                  <a:schemeClr val="tx1"/>
                </a:solidFill>
                <a:latin typeface="Roboto" panose="02000000000000000000" pitchFamily="2" charset="0"/>
                <a:ea typeface="Roboto" panose="02000000000000000000" pitchFamily="2" charset="0"/>
              </a:rPr>
              <a:t>llegar a conclusiones en ausencia de suficiente información;</a:t>
            </a:r>
          </a:p>
          <a:p>
            <a:pPr lvl="1" eaLnBrk="1" hangingPunct="1">
              <a:lnSpc>
                <a:spcPct val="80000"/>
              </a:lnSpc>
              <a:spcBef>
                <a:spcPct val="100000"/>
              </a:spcBef>
              <a:buClr>
                <a:srgbClr val="993366"/>
              </a:buClr>
              <a:buSzPct val="100000"/>
              <a:buFontTx/>
              <a:buChar char="•"/>
            </a:pPr>
            <a:r>
              <a:rPr lang="es-ES_tradnl" altLang="en-US" sz="2000" dirty="0">
                <a:solidFill>
                  <a:srgbClr val="333333"/>
                </a:solidFill>
                <a:latin typeface="Roboto" panose="02000000000000000000" pitchFamily="2" charset="0"/>
                <a:ea typeface="Roboto" panose="02000000000000000000" pitchFamily="2" charset="0"/>
              </a:rPr>
              <a:t>que se les meta prisa para pasar de una </a:t>
            </a:r>
            <a:r>
              <a:rPr lang="es-ES_tradnl" altLang="en-US" sz="2000" dirty="0">
                <a:solidFill>
                  <a:schemeClr val="tx1"/>
                </a:solidFill>
                <a:latin typeface="Roboto" panose="02000000000000000000" pitchFamily="2" charset="0"/>
                <a:ea typeface="Roboto" panose="02000000000000000000" pitchFamily="2" charset="0"/>
              </a:rPr>
              <a:t>actividad a otra.</a:t>
            </a:r>
          </a:p>
          <a:p>
            <a:pPr lvl="1" eaLnBrk="1" hangingPunct="1">
              <a:lnSpc>
                <a:spcPct val="80000"/>
              </a:lnSpc>
              <a:spcBef>
                <a:spcPct val="100000"/>
              </a:spcBef>
              <a:buClr>
                <a:srgbClr val="993366"/>
              </a:buClr>
              <a:buSzPct val="100000"/>
              <a:buFontTx/>
              <a:buChar char="•"/>
            </a:pPr>
            <a:endParaRPr lang="en-US" altLang="en-US" sz="2000" dirty="0">
              <a:solidFill>
                <a:schemeClr val="tx1"/>
              </a:solidFill>
              <a:latin typeface="Roboto" panose="02000000000000000000" pitchFamily="2" charset="0"/>
              <a:ea typeface="Roboto" panose="02000000000000000000" pitchFamily="2" charset="0"/>
            </a:endParaRPr>
          </a:p>
        </p:txBody>
      </p:sp>
      <p:sp>
        <p:nvSpPr>
          <p:cNvPr id="5" name="Rectangle 20"/>
          <p:cNvSpPr>
            <a:spLocks noChangeArrowheads="1"/>
          </p:cNvSpPr>
          <p:nvPr/>
        </p:nvSpPr>
        <p:spPr bwMode="auto">
          <a:xfrm>
            <a:off x="3527425" y="620713"/>
            <a:ext cx="2528818" cy="707886"/>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a:spAutoFit/>
          </a:bodyPr>
          <a:lstStyle/>
          <a:p>
            <a:pPr algn="ctr" eaLnBrk="1" hangingPunct="1">
              <a:spcBef>
                <a:spcPct val="100000"/>
              </a:spcBef>
              <a:buClr>
                <a:srgbClr val="000000"/>
              </a:buClr>
              <a:buSzPct val="100000"/>
              <a:buFont typeface="Times New Roman" pitchFamily="16" charset="0"/>
              <a:buNone/>
              <a:defRPr/>
            </a:pPr>
            <a:r>
              <a:rPr lang="es-ES_tradnl" sz="4000" b="1" dirty="0">
                <a:solidFill>
                  <a:srgbClr val="0D0D0D"/>
                </a:solidFill>
                <a:latin typeface="Kefa II Pro" panose="02000503000000020003" pitchFamily="50" charset="0"/>
                <a:ea typeface="Kefa" charset="0"/>
                <a:cs typeface="Kefa" charset="0"/>
              </a:rPr>
              <a:t>Reflexivo</a:t>
            </a:r>
            <a:endParaRPr lang="en-US" sz="4000" b="1" dirty="0">
              <a:solidFill>
                <a:srgbClr val="0D0D0D"/>
              </a:solidFill>
              <a:latin typeface="Kefa II Pro" panose="02000503000000020003" pitchFamily="50" charset="0"/>
              <a:ea typeface="Kefa" charset="0"/>
              <a:cs typeface="Kefa" charset="0"/>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Lst>
          </a:blip>
          <a:stretch>
            <a:fillRect/>
          </a:stretch>
        </p:blipFill>
        <p:spPr>
          <a:xfrm>
            <a:off x="1465884" y="1429478"/>
            <a:ext cx="836541" cy="836541"/>
          </a:xfrm>
          <a:prstGeom prst="rect">
            <a:avLst/>
          </a:prstGeom>
          <a:solidFill>
            <a:schemeClr val="tx1"/>
          </a:solidFill>
        </p:spPr>
      </p:pic>
      <p:pic>
        <p:nvPicPr>
          <p:cNvPr id="7" name="Picture 6"/>
          <p:cNvPicPr>
            <a:picLocks noChangeAspect="1"/>
          </p:cNvPicPr>
          <p:nvPr/>
        </p:nvPicPr>
        <p:blipFill>
          <a:blip r:embed="rId5"/>
          <a:stretch>
            <a:fillRect/>
          </a:stretch>
        </p:blipFill>
        <p:spPr>
          <a:xfrm>
            <a:off x="6703941" y="1373775"/>
            <a:ext cx="915849" cy="915849"/>
          </a:xfrm>
          <a:prstGeom prst="rect">
            <a:avLst/>
          </a:prstGeom>
          <a:solidFill>
            <a:schemeClr val="bg1"/>
          </a:solidFill>
        </p:spPr>
      </p:pic>
    </p:spTree>
    <p:extLst>
      <p:ext uri="{BB962C8B-B14F-4D97-AF65-F5344CB8AC3E}">
        <p14:creationId xmlns:p14="http://schemas.microsoft.com/office/powerpoint/2010/main" val="3134989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86903" y="2289624"/>
            <a:ext cx="3845339" cy="456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marL="339725"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modelos, conceptos y teorías;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el cuestionamiento de la metodología, los supuestos y la lógica;</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lecturas sobre ideas y conceptos lógicos bien argumentados (o escuchar sobre estos);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situaciones estructuradas con un propósito claro;</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el análisis de situaciones complejas.</a:t>
            </a:r>
          </a:p>
        </p:txBody>
      </p:sp>
      <p:sp>
        <p:nvSpPr>
          <p:cNvPr id="22531" name="Text Box 5"/>
          <p:cNvSpPr txBox="1">
            <a:spLocks noChangeArrowheads="1"/>
          </p:cNvSpPr>
          <p:nvPr/>
        </p:nvSpPr>
        <p:spPr bwMode="auto">
          <a:xfrm>
            <a:off x="4731027" y="2289624"/>
            <a:ext cx="4200940" cy="4376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participar en actividades de aprendizaje sin estructura;</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participar en actividades desprovistas de un contexto y propósito claros;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participar en situaciones que ponen en evidencia emociones y sentimientos;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latin typeface="Roboto" panose="02000000000000000000" pitchFamily="2" charset="0"/>
                <a:ea typeface="Roboto" panose="02000000000000000000" pitchFamily="2" charset="0"/>
              </a:rPr>
              <a:t>interesarse en metodologías o modelos que ellos no consideran “</a:t>
            </a:r>
            <a:r>
              <a:rPr lang="es-ES_tradnl" altLang="ja-JP" sz="2000" dirty="0">
                <a:solidFill>
                  <a:srgbClr val="0D0D0D"/>
                </a:solidFill>
                <a:latin typeface="Roboto" panose="02000000000000000000" pitchFamily="2" charset="0"/>
                <a:ea typeface="Roboto" panose="02000000000000000000" pitchFamily="2" charset="0"/>
              </a:rPr>
              <a:t>sólidos</a:t>
            </a:r>
            <a:r>
              <a:rPr lang="es-ES_tradnl" altLang="en-US" sz="2000" dirty="0">
                <a:solidFill>
                  <a:srgbClr val="0D0D0D"/>
                </a:solidFill>
                <a:latin typeface="Roboto" panose="02000000000000000000" pitchFamily="2" charset="0"/>
                <a:ea typeface="Roboto" panose="02000000000000000000" pitchFamily="2" charset="0"/>
              </a:rPr>
              <a:t>”</a:t>
            </a:r>
            <a:r>
              <a:rPr lang="es-ES_tradnl" altLang="ja-JP" sz="2000" dirty="0">
                <a:solidFill>
                  <a:srgbClr val="0D0D0D"/>
                </a:solidFill>
                <a:latin typeface="Roboto" panose="02000000000000000000" pitchFamily="2" charset="0"/>
                <a:ea typeface="Roboto" panose="02000000000000000000" pitchFamily="2" charset="0"/>
              </a:rPr>
              <a:t>.</a:t>
            </a:r>
          </a:p>
          <a:p>
            <a:pPr lvl="1" eaLnBrk="1" hangingPunct="1">
              <a:lnSpc>
                <a:spcPct val="80000"/>
              </a:lnSpc>
              <a:spcBef>
                <a:spcPct val="100000"/>
              </a:spcBef>
              <a:buClr>
                <a:srgbClr val="993366"/>
              </a:buClr>
              <a:buSzPct val="100000"/>
              <a:buFontTx/>
              <a:buChar char="•"/>
            </a:pPr>
            <a:endParaRPr lang="en-US" altLang="en-US" sz="2000" dirty="0">
              <a:solidFill>
                <a:srgbClr val="0D0D0D"/>
              </a:solidFill>
              <a:latin typeface="Roboto" panose="02000000000000000000" pitchFamily="2" charset="0"/>
              <a:ea typeface="Roboto" panose="02000000000000000000" pitchFamily="2" charset="0"/>
            </a:endParaRPr>
          </a:p>
        </p:txBody>
      </p:sp>
      <p:sp>
        <p:nvSpPr>
          <p:cNvPr id="5" name="Rectangle 20"/>
          <p:cNvSpPr>
            <a:spLocks noChangeArrowheads="1"/>
          </p:cNvSpPr>
          <p:nvPr/>
        </p:nvSpPr>
        <p:spPr bwMode="auto">
          <a:xfrm>
            <a:off x="3527425" y="476250"/>
            <a:ext cx="2339975" cy="707886"/>
          </a:xfrm>
          <a:prstGeom prst="rect">
            <a:avLst/>
          </a:prstGeom>
          <a:ln>
            <a:noFill/>
          </a:ln>
        </p:spPr>
        <p:style>
          <a:lnRef idx="2">
            <a:schemeClr val="accent3"/>
          </a:lnRef>
          <a:fillRef idx="1">
            <a:schemeClr val="lt1"/>
          </a:fillRef>
          <a:effectRef idx="0">
            <a:schemeClr val="accent3"/>
          </a:effectRef>
          <a:fontRef idx="minor">
            <a:schemeClr val="dk1"/>
          </a:fontRef>
        </p:style>
        <p:txBody>
          <a:bodyPr>
            <a:spAutoFit/>
          </a:bodyPr>
          <a:lstStyle/>
          <a:p>
            <a:pPr algn="ctr" eaLnBrk="1" hangingPunct="1">
              <a:spcBef>
                <a:spcPct val="100000"/>
              </a:spcBef>
              <a:buClr>
                <a:srgbClr val="000000"/>
              </a:buClr>
              <a:buSzPct val="100000"/>
              <a:buFont typeface="Times New Roman" panose="02020603050405020304" pitchFamily="18" charset="0"/>
              <a:buNone/>
              <a:defRPr/>
            </a:pPr>
            <a:r>
              <a:rPr lang="es-ES_tradnl" sz="4000" b="1" dirty="0">
                <a:solidFill>
                  <a:srgbClr val="0D0D0D"/>
                </a:solidFill>
                <a:latin typeface="Kefa II Pro" panose="02000503000000020003" pitchFamily="50" charset="0"/>
                <a:ea typeface="Kefa" charset="0"/>
                <a:cs typeface="Kefa" charset="0"/>
              </a:rPr>
              <a:t>Teórico</a:t>
            </a:r>
            <a:endParaRPr lang="en-US" sz="4000" b="1" dirty="0">
              <a:solidFill>
                <a:srgbClr val="0D0D0D"/>
              </a:solidFill>
              <a:latin typeface="Kefa II Pro" panose="02000503000000020003" pitchFamily="50" charset="0"/>
              <a:ea typeface="Kefa" charset="0"/>
              <a:cs typeface="Kefa" charset="0"/>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Lst>
          </a:blip>
          <a:stretch>
            <a:fillRect/>
          </a:stretch>
        </p:blipFill>
        <p:spPr>
          <a:xfrm>
            <a:off x="1585154" y="1080174"/>
            <a:ext cx="836541" cy="836541"/>
          </a:xfrm>
          <a:prstGeom prst="rect">
            <a:avLst/>
          </a:prstGeom>
          <a:solidFill>
            <a:schemeClr val="tx1"/>
          </a:solidFill>
        </p:spPr>
      </p:pic>
      <p:pic>
        <p:nvPicPr>
          <p:cNvPr id="7" name="Picture 6"/>
          <p:cNvPicPr>
            <a:picLocks noChangeAspect="1"/>
          </p:cNvPicPr>
          <p:nvPr/>
        </p:nvPicPr>
        <p:blipFill>
          <a:blip r:embed="rId5"/>
          <a:stretch>
            <a:fillRect/>
          </a:stretch>
        </p:blipFill>
        <p:spPr>
          <a:xfrm>
            <a:off x="6515205" y="1000866"/>
            <a:ext cx="915849" cy="915849"/>
          </a:xfrm>
          <a:prstGeom prst="rect">
            <a:avLst/>
          </a:prstGeom>
          <a:solidFill>
            <a:schemeClr val="bg1"/>
          </a:solidFill>
        </p:spPr>
      </p:pic>
    </p:spTree>
    <p:extLst>
      <p:ext uri="{BB962C8B-B14F-4D97-AF65-F5344CB8AC3E}">
        <p14:creationId xmlns:p14="http://schemas.microsoft.com/office/powerpoint/2010/main" val="20682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585098" y="2490166"/>
            <a:ext cx="3732212" cy="541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a:solidFill>
                  <a:srgbClr val="0D0D0D"/>
                </a:solidFill>
              </a:rPr>
              <a:t>actividades </a:t>
            </a:r>
            <a:r>
              <a:rPr lang="es-ES_tradnl" altLang="en-US" sz="2000" dirty="0">
                <a:solidFill>
                  <a:srgbClr val="0D0D0D"/>
                </a:solidFill>
              </a:rPr>
              <a:t>con un vínculo claro con su trabajo o con un problema real que están enfrentando;</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rPr>
              <a:t>la prueba y aplicación de técnicas nuevas;</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rPr>
              <a:t>la aplicación de lo aprendido lo antes posible;</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rPr>
              <a:t>actividades que les permita concentrarse en cuestiones prácticas.</a:t>
            </a:r>
          </a:p>
          <a:p>
            <a:pPr lvl="1" eaLnBrk="1" hangingPunct="1">
              <a:lnSpc>
                <a:spcPct val="80000"/>
              </a:lnSpc>
              <a:spcBef>
                <a:spcPct val="100000"/>
              </a:spcBef>
              <a:buClr>
                <a:srgbClr val="993366"/>
              </a:buClr>
              <a:buSzPct val="100000"/>
              <a:buFont typeface="Times New Roman" charset="0"/>
              <a:buNone/>
            </a:pPr>
            <a:endParaRPr lang="en-US" altLang="en-US" sz="2000" dirty="0">
              <a:solidFill>
                <a:srgbClr val="0D0D0D"/>
              </a:solidFill>
            </a:endParaRPr>
          </a:p>
        </p:txBody>
      </p:sp>
      <p:sp>
        <p:nvSpPr>
          <p:cNvPr id="24579" name="Text Box 5"/>
          <p:cNvSpPr txBox="1">
            <a:spLocks noChangeArrowheads="1"/>
          </p:cNvSpPr>
          <p:nvPr/>
        </p:nvSpPr>
        <p:spPr bwMode="auto">
          <a:xfrm>
            <a:off x="4724399" y="2490166"/>
            <a:ext cx="39624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bg1"/>
                </a:solidFill>
                <a:latin typeface="Arial" charset="0"/>
                <a:ea typeface="MS PGothic" charset="-128"/>
              </a:defRPr>
            </a:lvl1pPr>
            <a:lvl2pPr indent="-223838">
              <a:defRPr>
                <a:solidFill>
                  <a:schemeClr val="bg1"/>
                </a:solidFill>
                <a:latin typeface="Arial" charset="0"/>
                <a:ea typeface="MS PGothic" charset="-128"/>
              </a:defRPr>
            </a:lvl2pPr>
            <a:lvl3pPr>
              <a:defRPr>
                <a:solidFill>
                  <a:schemeClr val="bg1"/>
                </a:solidFill>
                <a:latin typeface="Arial" charset="0"/>
                <a:ea typeface="MS PGothic" charset="-128"/>
              </a:defRPr>
            </a:lvl3pPr>
            <a:lvl4pPr>
              <a:defRPr>
                <a:solidFill>
                  <a:schemeClr val="bg1"/>
                </a:solidFill>
                <a:latin typeface="Arial" charset="0"/>
                <a:ea typeface="MS PGothic" charset="-128"/>
              </a:defRPr>
            </a:lvl4pPr>
            <a:lvl5pPr>
              <a:defRPr>
                <a:solidFill>
                  <a:schemeClr val="bg1"/>
                </a:solidFill>
                <a:latin typeface="Arial" charset="0"/>
                <a:ea typeface="MS PGothic" charset="-128"/>
              </a:defRPr>
            </a:lvl5pPr>
            <a:lvl6pPr marL="2514600" indent="-228600" defTabSz="449263" eaLnBrk="0" fontAlgn="base" hangingPunct="0">
              <a:spcBef>
                <a:spcPct val="0"/>
              </a:spcBef>
              <a:spcAft>
                <a:spcPct val="0"/>
              </a:spcAft>
              <a:defRPr>
                <a:solidFill>
                  <a:schemeClr val="bg1"/>
                </a:solidFill>
                <a:latin typeface="Arial" charset="0"/>
                <a:ea typeface="MS PGothic" charset="-128"/>
              </a:defRPr>
            </a:lvl6pPr>
            <a:lvl7pPr marL="2971800" indent="-228600" defTabSz="449263" eaLnBrk="0" fontAlgn="base" hangingPunct="0">
              <a:spcBef>
                <a:spcPct val="0"/>
              </a:spcBef>
              <a:spcAft>
                <a:spcPct val="0"/>
              </a:spcAft>
              <a:defRPr>
                <a:solidFill>
                  <a:schemeClr val="bg1"/>
                </a:solidFill>
                <a:latin typeface="Arial" charset="0"/>
                <a:ea typeface="MS PGothic" charset="-128"/>
              </a:defRPr>
            </a:lvl7pPr>
            <a:lvl8pPr marL="3429000" indent="-228600" defTabSz="449263" eaLnBrk="0" fontAlgn="base" hangingPunct="0">
              <a:spcBef>
                <a:spcPct val="0"/>
              </a:spcBef>
              <a:spcAft>
                <a:spcPct val="0"/>
              </a:spcAft>
              <a:defRPr>
                <a:solidFill>
                  <a:schemeClr val="bg1"/>
                </a:solidFill>
                <a:latin typeface="Arial" charset="0"/>
                <a:ea typeface="MS PGothic" charset="-128"/>
              </a:defRPr>
            </a:lvl8pPr>
            <a:lvl9pPr marL="3886200" indent="-228600" defTabSz="449263" eaLnBrk="0" fontAlgn="base" hangingPunct="0">
              <a:spcBef>
                <a:spcPct val="0"/>
              </a:spcBef>
              <a:spcAft>
                <a:spcPct val="0"/>
              </a:spcAft>
              <a:defRPr>
                <a:solidFill>
                  <a:schemeClr val="bg1"/>
                </a:solidFill>
                <a:latin typeface="Arial" charset="0"/>
                <a:ea typeface="MS PGothic" charset="-128"/>
              </a:defRPr>
            </a:lvl9pPr>
          </a:lstStyle>
          <a:p>
            <a:pPr lvl="1" eaLnBrk="1" hangingPunct="1">
              <a:lnSpc>
                <a:spcPct val="80000"/>
              </a:lnSpc>
              <a:spcBef>
                <a:spcPct val="100000"/>
              </a:spcBef>
              <a:buClr>
                <a:srgbClr val="993366"/>
              </a:buClr>
              <a:buSzPct val="100000"/>
              <a:buFontTx/>
              <a:buChar char="•"/>
            </a:pPr>
            <a:r>
              <a:rPr lang="es-ES_tradnl" altLang="en-US" sz="2000">
                <a:solidFill>
                  <a:srgbClr val="0D0D0D"/>
                </a:solidFill>
              </a:rPr>
              <a:t>aprender </a:t>
            </a:r>
            <a:r>
              <a:rPr lang="es-ES_tradnl" altLang="en-US" sz="2000" dirty="0">
                <a:solidFill>
                  <a:srgbClr val="0D0D0D"/>
                </a:solidFill>
              </a:rPr>
              <a:t>cuando no hay beneficios prácticos o vínculos a necesidades inmediatas; </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rPr>
              <a:t>aprender mediante presentaciones teóricas que se apartan de la realidad;</a:t>
            </a:r>
          </a:p>
          <a:p>
            <a:pPr lvl="1" eaLnBrk="1" hangingPunct="1">
              <a:lnSpc>
                <a:spcPct val="80000"/>
              </a:lnSpc>
              <a:spcBef>
                <a:spcPct val="100000"/>
              </a:spcBef>
              <a:buClr>
                <a:srgbClr val="993366"/>
              </a:buClr>
              <a:buSzPct val="100000"/>
              <a:buFontTx/>
              <a:buChar char="•"/>
            </a:pPr>
            <a:r>
              <a:rPr lang="es-ES_tradnl" altLang="en-US" sz="2000" dirty="0">
                <a:solidFill>
                  <a:srgbClr val="0D0D0D"/>
                </a:solidFill>
              </a:rPr>
              <a:t>aprender cuando no hay una “</a:t>
            </a:r>
            <a:r>
              <a:rPr lang="es-ES_tradnl" altLang="ja-JP" sz="2000" dirty="0">
                <a:solidFill>
                  <a:srgbClr val="0D0D0D"/>
                </a:solidFill>
              </a:rPr>
              <a:t>recompensa</a:t>
            </a:r>
            <a:r>
              <a:rPr lang="es-ES_tradnl" altLang="en-US" sz="2000" dirty="0">
                <a:solidFill>
                  <a:srgbClr val="0D0D0D"/>
                </a:solidFill>
              </a:rPr>
              <a:t>”</a:t>
            </a:r>
            <a:r>
              <a:rPr lang="es-ES_tradnl" altLang="ja-JP" sz="2000" dirty="0">
                <a:solidFill>
                  <a:srgbClr val="0D0D0D"/>
                </a:solidFill>
              </a:rPr>
              <a:t> aparente que derive de la actividad de aprendizaje.</a:t>
            </a:r>
            <a:endParaRPr lang="es-ES_tradnl" altLang="en-US" sz="2000" dirty="0">
              <a:solidFill>
                <a:srgbClr val="0D0D0D"/>
              </a:solidFill>
            </a:endParaRPr>
          </a:p>
        </p:txBody>
      </p:sp>
      <p:sp>
        <p:nvSpPr>
          <p:cNvPr id="6" name="Rectangle 20"/>
          <p:cNvSpPr>
            <a:spLocks noChangeArrowheads="1"/>
          </p:cNvSpPr>
          <p:nvPr/>
        </p:nvSpPr>
        <p:spPr bwMode="auto">
          <a:xfrm>
            <a:off x="3049587" y="610428"/>
            <a:ext cx="3349625" cy="646113"/>
          </a:xfrm>
          <a:prstGeom prst="rect">
            <a:avLst/>
          </a:prstGeom>
          <a:ln>
            <a:noFill/>
          </a:ln>
        </p:spPr>
        <p:style>
          <a:lnRef idx="2">
            <a:schemeClr val="accent3"/>
          </a:lnRef>
          <a:fillRef idx="1">
            <a:schemeClr val="lt1"/>
          </a:fillRef>
          <a:effectRef idx="0">
            <a:schemeClr val="accent3"/>
          </a:effectRef>
          <a:fontRef idx="minor">
            <a:schemeClr val="dk1"/>
          </a:fontRef>
        </p:style>
        <p:txBody>
          <a:bodyPr>
            <a:spAutoFit/>
          </a:bodyPr>
          <a:lstStyle/>
          <a:p>
            <a:pPr algn="ctr" eaLnBrk="1" hangingPunct="1">
              <a:spcBef>
                <a:spcPct val="100000"/>
              </a:spcBef>
              <a:buClr>
                <a:srgbClr val="000000"/>
              </a:buClr>
              <a:buSzPct val="100000"/>
              <a:buFont typeface="Times New Roman" panose="02020603050405020304" pitchFamily="18" charset="0"/>
              <a:buNone/>
              <a:defRPr/>
            </a:pPr>
            <a:r>
              <a:rPr lang="es-ES_tradnl" sz="3600" b="1" dirty="0">
                <a:solidFill>
                  <a:srgbClr val="0D0D0D"/>
                </a:solidFill>
                <a:latin typeface="Kefa II Pro" panose="02000503000000020003" pitchFamily="50" charset="0"/>
                <a:ea typeface="Kefa" charset="0"/>
                <a:cs typeface="Kefa" charset="0"/>
              </a:rPr>
              <a:t>Pragmático</a:t>
            </a:r>
            <a:endParaRPr lang="en-US" sz="3600" b="1" dirty="0">
              <a:solidFill>
                <a:srgbClr val="0D0D0D"/>
              </a:solidFill>
              <a:latin typeface="Kefa II Pro" panose="02000503000000020003" pitchFamily="50" charset="0"/>
              <a:ea typeface="Kefa" charset="0"/>
              <a:cs typeface="Kefa" charset="0"/>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Lst>
          </a:blip>
          <a:stretch>
            <a:fillRect/>
          </a:stretch>
        </p:blipFill>
        <p:spPr>
          <a:xfrm>
            <a:off x="1465884" y="1429478"/>
            <a:ext cx="836541" cy="836541"/>
          </a:xfrm>
          <a:prstGeom prst="rect">
            <a:avLst/>
          </a:prstGeom>
          <a:solidFill>
            <a:schemeClr val="tx1"/>
          </a:solidFill>
        </p:spPr>
      </p:pic>
      <p:pic>
        <p:nvPicPr>
          <p:cNvPr id="7" name="Picture 6"/>
          <p:cNvPicPr>
            <a:picLocks noChangeAspect="1"/>
          </p:cNvPicPr>
          <p:nvPr/>
        </p:nvPicPr>
        <p:blipFill>
          <a:blip r:embed="rId5"/>
          <a:stretch>
            <a:fillRect/>
          </a:stretch>
        </p:blipFill>
        <p:spPr>
          <a:xfrm>
            <a:off x="6703941" y="1373775"/>
            <a:ext cx="915849" cy="915849"/>
          </a:xfrm>
          <a:prstGeom prst="rect">
            <a:avLst/>
          </a:prstGeom>
          <a:solidFill>
            <a:schemeClr val="bg1"/>
          </a:solidFill>
        </p:spPr>
      </p:pic>
    </p:spTree>
    <p:extLst>
      <p:ext uri="{BB962C8B-B14F-4D97-AF65-F5344CB8AC3E}">
        <p14:creationId xmlns:p14="http://schemas.microsoft.com/office/powerpoint/2010/main" val="2610278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p:cNvPicPr>
          <p:nvPr/>
        </p:nvPicPr>
        <p:blipFill>
          <a:blip r:embed="rId3"/>
          <a:stretch>
            <a:fillRect/>
          </a:stretch>
        </p:blipFill>
        <p:spPr>
          <a:xfrm>
            <a:off x="1714500" y="419100"/>
            <a:ext cx="5981700" cy="5981700"/>
          </a:xfrm>
          <a:prstGeom prst="rect">
            <a:avLst/>
          </a:prstGeom>
        </p:spPr>
      </p:pic>
    </p:spTree>
    <p:extLst>
      <p:ext uri="{BB962C8B-B14F-4D97-AF65-F5344CB8AC3E}">
        <p14:creationId xmlns:p14="http://schemas.microsoft.com/office/powerpoint/2010/main" val="118048396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s-ES_tradnl" altLang="en-US"/>
              <a:t>Visual </a:t>
            </a:r>
            <a:br>
              <a:rPr lang="es-ES_tradnl" altLang="en-US"/>
            </a:br>
            <a:endParaRPr lang="es-ES_tradnl" dirty="0"/>
          </a:p>
        </p:txBody>
      </p:sp>
      <p:sp>
        <p:nvSpPr>
          <p:cNvPr id="3" name="Content Placeholder 2"/>
          <p:cNvSpPr>
            <a:spLocks noGrp="1"/>
          </p:cNvSpPr>
          <p:nvPr>
            <p:ph idx="1"/>
          </p:nvPr>
        </p:nvSpPr>
        <p:spPr/>
        <p:txBody>
          <a:bodyPr>
            <a:normAutofit fontScale="92500" lnSpcReduction="10000"/>
          </a:bodyPr>
          <a:lstStyle/>
          <a:p>
            <a:r>
              <a:rPr lang="es-ES_tradnl" altLang="en-US"/>
              <a:t>Visualiza ayuda, identifica y establece idas y conceptos.</a:t>
            </a:r>
          </a:p>
          <a:p>
            <a:r>
              <a:rPr lang="es-ES_tradnl" altLang="en-US"/>
              <a:t>Aprende mejor cuando lee o visualiza la información</a:t>
            </a:r>
          </a:p>
          <a:p>
            <a:r>
              <a:rPr lang="es-ES_tradnl" altLang="en-US"/>
              <a:t>La abstraccion y planificación se relaciona con la capacidad de visualizar</a:t>
            </a:r>
          </a:p>
          <a:p>
            <a:r>
              <a:rPr lang="es-ES_tradnl" altLang="en-US"/>
              <a:t>Al pensar a través de las imágenes se trae a la mente diversa información al mismo tiempo.</a:t>
            </a:r>
          </a:p>
          <a:p>
            <a:endParaRPr lang="es-ES_tradnl" dirty="0"/>
          </a:p>
        </p:txBody>
      </p:sp>
      <p:pic>
        <p:nvPicPr>
          <p:cNvPr id="10" name="Picture 3"/>
          <p:cNvPicPr>
            <a:picLocks noChangeAspect="1"/>
          </p:cNvPicPr>
          <p:nvPr/>
        </p:nvPicPr>
        <p:blipFill rotWithShape="1">
          <a:blip r:embed="rId2"/>
          <a:srcRect t="26090" b="26090"/>
          <a:stretch/>
        </p:blipFill>
        <p:spPr>
          <a:xfrm>
            <a:off x="5826922" y="544682"/>
            <a:ext cx="3005928" cy="1437424"/>
          </a:xfrm>
          <a:prstGeom prst="rect">
            <a:avLst/>
          </a:prstGeom>
        </p:spPr>
      </p:pic>
    </p:spTree>
    <p:extLst>
      <p:ext uri="{BB962C8B-B14F-4D97-AF65-F5344CB8AC3E}">
        <p14:creationId xmlns:p14="http://schemas.microsoft.com/office/powerpoint/2010/main" val="1386984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ltLang="en-US"/>
              <a:t>Auditivo</a:t>
            </a:r>
            <a:endParaRPr lang="es-ES_tradnl" dirty="0"/>
          </a:p>
        </p:txBody>
      </p:sp>
      <p:sp>
        <p:nvSpPr>
          <p:cNvPr id="3" name="Content Placeholder 2"/>
          <p:cNvSpPr>
            <a:spLocks noGrp="1"/>
          </p:cNvSpPr>
          <p:nvPr>
            <p:ph idx="1"/>
          </p:nvPr>
        </p:nvSpPr>
        <p:spPr/>
        <p:txBody>
          <a:bodyPr>
            <a:noAutofit/>
          </a:bodyPr>
          <a:lstStyle/>
          <a:p>
            <a:pPr lvl="0"/>
            <a:r>
              <a:rPr lang="es-ES_tradnl" altLang="en-US" sz="2200"/>
              <a:t>Aprende mejor cuando recibe explicaciones orales y cuando se habla o explica la información a otra persona.</a:t>
            </a:r>
          </a:p>
          <a:p>
            <a:r>
              <a:rPr lang="es-ES_tradnl" altLang="en-US" sz="2200"/>
              <a:t>Recuerda de manera ordenada y secuencial</a:t>
            </a:r>
          </a:p>
          <a:p>
            <a:r>
              <a:rPr lang="es-ES_tradnl" altLang="en-US" sz="2200"/>
              <a:t>El sistema auditivo no relaciona ni elabora conceptos abstractos con igual facilidad que el visual ni es tan rápido; sin embargo es fundamental en el aprendizaje de idiomas y la música.</a:t>
            </a:r>
          </a:p>
          <a:p>
            <a:r>
              <a:rPr lang="es-ES_tradnl" altLang="en-US" sz="2200"/>
              <a:t>Al memorizar de forma auditiva no olvida ni una palabra.</a:t>
            </a:r>
            <a:endParaRPr lang="es-ES_tradnl" altLang="en-US" sz="2200" dirty="0"/>
          </a:p>
        </p:txBody>
      </p:sp>
      <p:pic>
        <p:nvPicPr>
          <p:cNvPr id="8" name="Picture 3"/>
          <p:cNvPicPr>
            <a:picLocks noChangeAspect="1"/>
          </p:cNvPicPr>
          <p:nvPr/>
        </p:nvPicPr>
        <p:blipFill rotWithShape="1">
          <a:blip r:embed="rId2"/>
          <a:srcRect t="4459"/>
          <a:stretch/>
        </p:blipFill>
        <p:spPr>
          <a:xfrm>
            <a:off x="6415024" y="299284"/>
            <a:ext cx="2100326" cy="2006672"/>
          </a:xfrm>
          <a:prstGeom prst="rect">
            <a:avLst/>
          </a:prstGeom>
        </p:spPr>
      </p:pic>
    </p:spTree>
    <p:extLst>
      <p:ext uri="{BB962C8B-B14F-4D97-AF65-F5344CB8AC3E}">
        <p14:creationId xmlns:p14="http://schemas.microsoft.com/office/powerpoint/2010/main" val="1211044583"/>
      </p:ext>
    </p:extLst>
  </p:cSld>
  <p:clrMapOvr>
    <a:masterClrMapping/>
  </p:clrMapOvr>
</p:sld>
</file>

<file path=ppt/theme/theme1.xml><?xml version="1.0" encoding="utf-8"?>
<a:theme xmlns:a="http://schemas.openxmlformats.org/drawingml/2006/main" name="Tema d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ción taller conferenciastas drupal camp.pptx" id="{92F8E42E-1ED2-45CE-90F9-ACFD07806DDF}" vid="{939493D7-3515-4043-B70E-70FDF14C98E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plantilla idea dignidad</Template>
  <TotalTime>48</TotalTime>
  <Words>1109</Words>
  <Application>Microsoft Macintosh PowerPoint</Application>
  <PresentationFormat>On-screen Show (4:3)</PresentationFormat>
  <Paragraphs>204</Paragraphs>
  <Slides>23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Kefa II Pro</vt:lpstr>
      <vt:lpstr>Roboto</vt:lpstr>
      <vt:lpstr>Times New Roman</vt:lpstr>
      <vt:lpstr>Tema de Office</vt:lpstr>
      <vt:lpstr>PowerPoint Presentation</vt:lpstr>
      <vt:lpstr>Estilos de aprendizaje</vt:lpstr>
      <vt:lpstr>PowerPoint Presentation</vt:lpstr>
      <vt:lpstr>PowerPoint Presentation</vt:lpstr>
      <vt:lpstr>PowerPoint Presentation</vt:lpstr>
      <vt:lpstr>PowerPoint Presentation</vt:lpstr>
      <vt:lpstr>PowerPoint Presentation</vt:lpstr>
      <vt:lpstr>Visual  </vt:lpstr>
      <vt:lpstr>Auditivo</vt:lpstr>
      <vt:lpstr>Físico / Kinestésico</vt:lpstr>
      <vt:lpstr>PowerPoint Presentation</vt:lpstr>
      <vt:lpstr>Formas de enseñanza</vt:lpstr>
      <vt:lpstr>Formas de enseñanza</vt:lpstr>
      <vt:lpstr>Procesos Educativos</vt:lpstr>
      <vt:lpstr>PowerPoint Presentation</vt:lpstr>
      <vt:lpstr>Formas de enseñanza</vt:lpstr>
      <vt:lpstr> </vt:lpstr>
      <vt:lpstr>PowerPoint Presentation</vt:lpstr>
      <vt:lpstr>PowerPoint Presentation</vt:lpstr>
      <vt:lpstr>PowerPoint Presentation</vt:lpstr>
      <vt:lpstr>PowerPoint Presentation</vt:lpstr>
      <vt:lpstr>Formas de enseñanza</vt:lpstr>
      <vt:lpstr>Planificación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Camilo Bravo</dc:creator>
  <cp:lastModifiedBy>Carla Patino Carreno</cp:lastModifiedBy>
  <cp:revision>5</cp:revision>
  <dcterms:created xsi:type="dcterms:W3CDTF">2017-09-23T04:30:49Z</dcterms:created>
  <dcterms:modified xsi:type="dcterms:W3CDTF">2020-04-21T20:05:50Z</dcterms:modified>
</cp:coreProperties>
</file>